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180" r:id="rId2"/>
    <p:sldId id="1182" r:id="rId3"/>
    <p:sldId id="1181" r:id="rId4"/>
    <p:sldId id="1177" r:id="rId5"/>
  </p:sldIdLst>
  <p:sldSz cx="9906000" cy="6858000" type="A4"/>
  <p:notesSz cx="6807200" cy="9939338"/>
  <p:defaultTextStyle>
    <a:defPPr>
      <a:defRPr lang="ko-KR"/>
    </a:defPPr>
    <a:lvl1pPr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9">
          <p15:clr>
            <a:srgbClr val="A4A3A4"/>
          </p15:clr>
        </p15:guide>
        <p15:guide id="2" orient="horz" pos="4054">
          <p15:clr>
            <a:srgbClr val="A4A3A4"/>
          </p15:clr>
        </p15:guide>
        <p15:guide id="3" orient="horz" pos="834">
          <p15:clr>
            <a:srgbClr val="A4A3A4"/>
          </p15:clr>
        </p15:guide>
        <p15:guide id="4" orient="horz" pos="1024">
          <p15:clr>
            <a:srgbClr val="A4A3A4"/>
          </p15:clr>
        </p15:guide>
        <p15:guide id="5" orient="horz" pos="4167">
          <p15:clr>
            <a:srgbClr val="A4A3A4"/>
          </p15:clr>
        </p15:guide>
        <p15:guide id="6" pos="5393">
          <p15:clr>
            <a:srgbClr val="A4A3A4"/>
          </p15:clr>
        </p15:guide>
        <p15:guide id="7" pos="5430">
          <p15:clr>
            <a:srgbClr val="A4A3A4"/>
          </p15:clr>
        </p15:guide>
        <p15:guide id="8" pos="166">
          <p15:clr>
            <a:srgbClr val="A4A3A4"/>
          </p15:clr>
        </p15:guide>
        <p15:guide id="9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5F5F5F"/>
    <a:srgbClr val="B2B2B2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9502" autoAdjust="0"/>
  </p:normalViewPr>
  <p:slideViewPr>
    <p:cSldViewPr>
      <p:cViewPr>
        <p:scale>
          <a:sx n="66" d="100"/>
          <a:sy n="66" d="100"/>
        </p:scale>
        <p:origin x="1280" y="52"/>
      </p:cViewPr>
      <p:guideLst>
        <p:guide orient="horz" pos="569"/>
        <p:guide orient="horz" pos="4054"/>
        <p:guide orient="horz" pos="834"/>
        <p:guide orient="horz" pos="1024"/>
        <p:guide orient="horz" pos="4167"/>
        <p:guide pos="5393"/>
        <p:guide pos="5430"/>
        <p:guide pos="166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14"/>
      </p:cViewPr>
      <p:guideLst/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90" y="0"/>
            <a:ext cx="2950530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l" defTabSz="928305">
              <a:defRPr sz="1000" b="0" i="1">
                <a:effectLst/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671" y="0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305">
              <a:defRPr sz="1000" b="0" i="1">
                <a:effectLst/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90" y="9441814"/>
            <a:ext cx="2950530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l" defTabSz="928305">
              <a:defRPr sz="1000" b="0" i="1">
                <a:effectLst/>
                <a:latin typeface="Arial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671" y="9441814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r" defTabSz="928305">
              <a:defRPr sz="1000" b="0" i="1">
                <a:latin typeface="Arial" panose="020B0604020202020204" pitchFamily="34" charset="0"/>
                <a:ea typeface="돋움" panose="020B0600000101010101" pitchFamily="50" charset="-127"/>
              </a:defRPr>
            </a:lvl1pPr>
          </a:lstStyle>
          <a:p>
            <a:fld id="{77F769E9-C6A7-4555-961B-C411B122FACC}" type="slidenum">
              <a:rPr lang="en-US" altLang="ko-KR"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pPr/>
              <a:t>‹#›</a:t>
            </a:fld>
            <a:endParaRPr lang="en-US" altLang="ko-KR" dirty="0">
              <a:latin typeface="LG스마트체 Regular" panose="020B0600000101010101" pitchFamily="50" charset="-127"/>
              <a:ea typeface="LG스마트체 Regular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84170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90" y="0"/>
            <a:ext cx="2950530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l" defTabSz="928305">
              <a:defRPr sz="1000" b="0" i="1">
                <a:effectLst/>
                <a:latin typeface="LG스마트체 Regular" panose="020B0600000101010101" pitchFamily="50" charset="-127"/>
                <a:ea typeface="LG스마트체 Regular" panose="020B0600000101010101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671" y="0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305">
              <a:defRPr sz="1000" b="0" i="1">
                <a:effectLst/>
                <a:latin typeface="LG스마트체 Regular" panose="020B0600000101010101" pitchFamily="50" charset="-127"/>
                <a:ea typeface="LG스마트체 Regular" panose="020B0600000101010101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3900" y="755650"/>
            <a:ext cx="5357813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3" y="4720908"/>
            <a:ext cx="4993325" cy="447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62" tIns="46731" rIns="93462" bIns="46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문자열 유형을 편집하려면 누르십시오</a:t>
            </a:r>
            <a:r>
              <a:rPr lang="en-US" altLang="ko-KR" noProof="0" dirty="0"/>
              <a:t>.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90" y="9441814"/>
            <a:ext cx="2950530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l" defTabSz="928305">
              <a:defRPr sz="1000" b="0" i="1">
                <a:effectLst/>
                <a:latin typeface="LG스마트체 Regular" panose="020B0600000101010101" pitchFamily="50" charset="-127"/>
                <a:ea typeface="LG스마트체 Regular" panose="020B0600000101010101" pitchFamily="50" charset="-127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671" y="9441814"/>
            <a:ext cx="2950529" cy="49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r" defTabSz="928305">
              <a:defRPr sz="1000" b="0" i="1">
                <a:latin typeface="LG스마트체 Regular" panose="020B0600000101010101" pitchFamily="50" charset="-127"/>
                <a:ea typeface="LG스마트체 Regular" panose="020B0600000101010101" pitchFamily="50" charset="-127"/>
              </a:defRPr>
            </a:lvl1pPr>
          </a:lstStyle>
          <a:p>
            <a:fld id="{CE4C67BB-4DB6-41EB-9CA3-72CF24C4A43C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3194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G스마트체 Regular" panose="020B0600000101010101" pitchFamily="50" charset="-127"/>
        <a:ea typeface="LG스마트체 Regular" panose="020B0600000101010101" pitchFamily="50" charset="-127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G스마트체 Regular" panose="020B0600000101010101" pitchFamily="50" charset="-127"/>
        <a:ea typeface="LG스마트체 Regular" panose="020B0600000101010101" pitchFamily="50" charset="-127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G스마트체 Regular" panose="020B0600000101010101" pitchFamily="50" charset="-127"/>
        <a:ea typeface="LG스마트체 Regular" panose="020B0600000101010101" pitchFamily="50" charset="-127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G스마트체 Regular" panose="020B0600000101010101" pitchFamily="50" charset="-127"/>
        <a:ea typeface="LG스마트체 Regular" panose="020B0600000101010101" pitchFamily="50" charset="-127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LG스마트체 Regular" panose="020B0600000101010101" pitchFamily="50" charset="-127"/>
        <a:ea typeface="LG스마트체 Regular" panose="020B0600000101010101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341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084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본문 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3480" y="6534977"/>
            <a:ext cx="576064" cy="30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02708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Text Box 36"/>
          <p:cNvSpPr txBox="1">
            <a:spLocks noChangeArrowheads="1"/>
          </p:cNvSpPr>
          <p:nvPr/>
        </p:nvSpPr>
        <p:spPr bwMode="auto">
          <a:xfrm>
            <a:off x="4530725" y="6583363"/>
            <a:ext cx="8540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6DCFD1-FC6A-47F2-9651-E4C36FC71A30}" type="slidenum">
              <a:rPr lang="en-US" altLang="ko-KR" sz="1000" b="0">
                <a:latin typeface="+mn-lt"/>
                <a:ea typeface="LG스마트체 Regular" panose="020B0600000101010101" pitchFamily="50" charset="-127"/>
              </a:rPr>
              <a:pPr eaLnBrk="1" hangingPunct="1">
                <a:spcBef>
                  <a:spcPct val="50000"/>
                </a:spcBef>
              </a:pPr>
              <a:t>‹#›</a:t>
            </a:fld>
            <a:endParaRPr lang="en-US" altLang="ko-KR" sz="1000" b="0" dirty="0">
              <a:latin typeface="+mn-lt"/>
              <a:ea typeface="LG스마트체 Regular" panose="020B0600000101010101" pitchFamily="50" charset="-127"/>
            </a:endParaRPr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166688" y="6578600"/>
            <a:ext cx="37973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ko-KR" sz="900" b="0">
                <a:latin typeface="+mn-lt"/>
                <a:ea typeface="바탕체" pitchFamily="17" charset="-127"/>
              </a:rPr>
              <a:t>LG CNS</a:t>
            </a:r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228600" y="422275"/>
            <a:ext cx="9448800" cy="0"/>
          </a:xfrm>
          <a:prstGeom prst="line">
            <a:avLst/>
          </a:prstGeom>
          <a:noFill/>
          <a:ln w="19050" cmpd="thinThick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l">
              <a:defRPr/>
            </a:pPr>
            <a:endParaRPr lang="ko-KR" altLang="en-US" sz="1000" b="0">
              <a:latin typeface="+mn-lt"/>
              <a:ea typeface="바탕체" pitchFamily="17" charset="-127"/>
            </a:endParaRP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5970588" y="6575425"/>
            <a:ext cx="37973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altLang="ko-KR" sz="900" b="0">
                <a:latin typeface="+mn-lt"/>
                <a:ea typeface="바탕체" pitchFamily="17" charset="-127"/>
              </a:rPr>
              <a:t>Ver 1.2</a:t>
            </a:r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263525" y="6556375"/>
            <a:ext cx="9448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l">
              <a:defRPr/>
            </a:pPr>
            <a:endParaRPr lang="ko-KR" altLang="en-US" sz="1000" b="0">
              <a:latin typeface="+mn-lt"/>
              <a:ea typeface="바탕체" pitchFamily="17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F0E63C0A-3C0B-463B-A79A-DE6E9DCDA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4" y="1084008"/>
            <a:ext cx="7151700" cy="2707542"/>
          </a:xfrm>
          <a:prstGeom prst="rect">
            <a:avLst/>
          </a:prstGeom>
        </p:spPr>
      </p:pic>
      <p:sp>
        <p:nvSpPr>
          <p:cNvPr id="33" name="Text Box 32">
            <a:extLst>
              <a:ext uri="{FF2B5EF4-FFF2-40B4-BE49-F238E27FC236}">
                <a16:creationId xmlns:a16="http://schemas.microsoft.com/office/drawing/2014/main" id="{17497611-1E44-46DA-9EFC-93AC58ED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74" y="138465"/>
            <a:ext cx="94900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en-US" altLang="ko-KR" sz="1600" dirty="0"/>
              <a:t>14. 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작업소요시간 시간</a:t>
            </a:r>
            <a:r>
              <a:rPr lang="en-US" altLang="ko-KR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분 입력 옵션 제공</a:t>
            </a:r>
            <a:br>
              <a:rPr lang="en-US" altLang="ko-KR" sz="1600" dirty="0"/>
            </a:br>
            <a:r>
              <a:rPr lang="en-US" altLang="ko-KR" sz="1600" dirty="0"/>
              <a:t>(Provide options for entering hours, minutes, and hours to work)</a:t>
            </a:r>
            <a:endParaRPr lang="ko-KR" altLang="en-US" sz="160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F33E8034-B50D-4D01-AA63-140085C1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ACB2441-3B57-4C38-8170-08590AAB3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8748" y="3368872"/>
            <a:ext cx="7151700" cy="2881017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2A227818-2BBD-4688-9D10-CD133C9D023A}"/>
              </a:ext>
            </a:extLst>
          </p:cNvPr>
          <p:cNvSpPr/>
          <p:nvPr/>
        </p:nvSpPr>
        <p:spPr bwMode="auto">
          <a:xfrm>
            <a:off x="2304832" y="4571432"/>
            <a:ext cx="1563328" cy="54115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바탕체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634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말풍선: 모서리가 둥근 사각형 7">
            <a:extLst>
              <a:ext uri="{FF2B5EF4-FFF2-40B4-BE49-F238E27FC236}">
                <a16:creationId xmlns:a16="http://schemas.microsoft.com/office/drawing/2014/main" id="{379B484A-2697-4306-9DBC-44AD189550D2}"/>
              </a:ext>
            </a:extLst>
          </p:cNvPr>
          <p:cNvSpPr/>
          <p:nvPr/>
        </p:nvSpPr>
        <p:spPr bwMode="auto">
          <a:xfrm>
            <a:off x="503528" y="963752"/>
            <a:ext cx="7981783" cy="5038272"/>
          </a:xfrm>
          <a:prstGeom prst="wedgeRoundRectCallout">
            <a:avLst>
              <a:gd name="adj1" fmla="val -20769"/>
              <a:gd name="adj2" fmla="val 37006"/>
              <a:gd name="adj3" fmla="val 16667"/>
            </a:avLst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algn="l">
              <a:buFontTx/>
              <a:buChar char="-"/>
            </a:pPr>
            <a:r>
              <a:rPr lang="en-US" altLang="ko-KR" sz="1000" dirty="0"/>
              <a:t>Maximo</a:t>
            </a:r>
            <a:r>
              <a:rPr lang="ko-KR" altLang="en-US" sz="1000" dirty="0"/>
              <a:t>는 </a:t>
            </a:r>
            <a:r>
              <a:rPr lang="en-US" altLang="ko-KR" sz="1000" dirty="0"/>
              <a:t>TYPE</a:t>
            </a:r>
            <a:r>
              <a:rPr lang="ko-KR" altLang="en-US" sz="1000" dirty="0"/>
              <a:t>이 </a:t>
            </a:r>
            <a:r>
              <a:rPr lang="en-US" altLang="ko-KR" sz="1000" dirty="0"/>
              <a:t>DURATION </a:t>
            </a:r>
            <a:r>
              <a:rPr lang="ko-KR" altLang="en-US" sz="1000" dirty="0"/>
              <a:t>인 경우 </a:t>
            </a:r>
            <a:r>
              <a:rPr lang="en-US" altLang="ko-KR" sz="1000" dirty="0"/>
              <a:t>"</a:t>
            </a:r>
            <a:r>
              <a:rPr lang="ko-KR" altLang="en-US" sz="1000" dirty="0"/>
              <a:t>시</a:t>
            </a:r>
            <a:r>
              <a:rPr lang="en-US" altLang="ko-KR" sz="1000" dirty="0"/>
              <a:t>:</a:t>
            </a:r>
            <a:r>
              <a:rPr lang="ko-KR" altLang="en-US" sz="1000" dirty="0"/>
              <a:t>분</a:t>
            </a:r>
            <a:r>
              <a:rPr lang="en-US" altLang="ko-KR" sz="1000" dirty="0"/>
              <a:t>" </a:t>
            </a:r>
            <a:r>
              <a:rPr lang="ko-KR" altLang="en-US" sz="1000" dirty="0"/>
              <a:t>으로 표현하고 있다</a:t>
            </a:r>
            <a:r>
              <a:rPr lang="en-US" altLang="ko-KR" sz="1000" dirty="0"/>
              <a:t>.(</a:t>
            </a:r>
            <a:r>
              <a:rPr lang="ko-KR" altLang="en-US" sz="1000" dirty="0"/>
              <a:t>예를 들면 </a:t>
            </a:r>
            <a:r>
              <a:rPr lang="en-US" altLang="ko-KR" sz="1000" dirty="0"/>
              <a:t>WORKORDER.ESTDUR </a:t>
            </a:r>
            <a:r>
              <a:rPr lang="ko-KR" altLang="en-US" sz="1000" dirty="0"/>
              <a:t>같은 컬럼</a:t>
            </a:r>
            <a:r>
              <a:rPr lang="en-US" altLang="ko-KR" sz="1000" dirty="0"/>
              <a:t>)</a:t>
            </a:r>
          </a:p>
          <a:p>
            <a:pPr algn="l"/>
            <a:r>
              <a:rPr lang="ko-KR" altLang="en-US" sz="1000" dirty="0"/>
              <a:t>고객사의 특성상 작업 소요시간을 분으로 표현할 필요가 있어 </a:t>
            </a:r>
            <a:r>
              <a:rPr lang="en-US" altLang="ko-KR" sz="1000" dirty="0"/>
              <a:t>Database Configuration</a:t>
            </a:r>
            <a:r>
              <a:rPr lang="ko-KR" altLang="en-US" sz="1000" dirty="0"/>
              <a:t>에 </a:t>
            </a:r>
            <a:r>
              <a:rPr lang="en-US" altLang="ko-KR" sz="1000" dirty="0"/>
              <a:t>Attribute type</a:t>
            </a:r>
            <a:r>
              <a:rPr lang="ko-KR" altLang="en-US" sz="1000" dirty="0"/>
              <a:t>을 </a:t>
            </a:r>
            <a:r>
              <a:rPr lang="en-US" altLang="ko-KR" sz="1000" dirty="0"/>
              <a:t>Integer</a:t>
            </a:r>
            <a:r>
              <a:rPr lang="ko-KR" altLang="en-US" sz="1000" dirty="0"/>
              <a:t>로 </a:t>
            </a:r>
            <a:endParaRPr lang="en-US" altLang="ko-KR" sz="1000" dirty="0"/>
          </a:p>
          <a:p>
            <a:pPr algn="l"/>
            <a:r>
              <a:rPr lang="ko-KR" altLang="en-US" sz="1000" dirty="0"/>
              <a:t>변경하려고 했으나 변경이 불가하다</a:t>
            </a:r>
            <a:r>
              <a:rPr lang="en-US" altLang="ko-KR" sz="1000" dirty="0"/>
              <a:t>.</a:t>
            </a:r>
          </a:p>
          <a:p>
            <a:pPr algn="l"/>
            <a:r>
              <a:rPr lang="ko-KR" altLang="en-US" sz="1000" dirty="0"/>
              <a:t>이런 경우에 분으로만 </a:t>
            </a:r>
            <a:r>
              <a:rPr lang="ko-KR" altLang="en-US" sz="1000" dirty="0" err="1"/>
              <a:t>표현할수</a:t>
            </a:r>
            <a:r>
              <a:rPr lang="ko-KR" altLang="en-US" sz="1000" dirty="0"/>
              <a:t> 있게 </a:t>
            </a:r>
            <a:r>
              <a:rPr lang="en-US" altLang="ko-KR" sz="1000" dirty="0"/>
              <a:t>Attribute type</a:t>
            </a:r>
            <a:r>
              <a:rPr lang="ko-KR" altLang="en-US" sz="1000" dirty="0"/>
              <a:t>을 </a:t>
            </a:r>
            <a:r>
              <a:rPr lang="ko-KR" altLang="en-US" sz="1000" dirty="0" err="1"/>
              <a:t>변경할수</a:t>
            </a:r>
            <a:r>
              <a:rPr lang="ko-KR" altLang="en-US" sz="1000" dirty="0"/>
              <a:t> 있어야 합니다</a:t>
            </a:r>
            <a:r>
              <a:rPr lang="en-US" altLang="ko-KR" sz="1000" dirty="0"/>
              <a:t>.(</a:t>
            </a:r>
            <a:r>
              <a:rPr lang="ko-KR" altLang="en-US" sz="1000" dirty="0"/>
              <a:t>숫자로</a:t>
            </a:r>
            <a:r>
              <a:rPr lang="en-US" altLang="ko-KR" sz="1000" dirty="0"/>
              <a:t>)</a:t>
            </a:r>
          </a:p>
          <a:p>
            <a:pPr marL="171450" indent="-171450" algn="l">
              <a:buFontTx/>
              <a:buChar char="-"/>
            </a:pPr>
            <a:endParaRPr lang="en-US" altLang="ko-KR" sz="1000" dirty="0"/>
          </a:p>
          <a:p>
            <a:pPr algn="l"/>
            <a:r>
              <a:rPr lang="ko-KR" altLang="en-US" sz="1000" dirty="0"/>
              <a:t>예</a:t>
            </a:r>
            <a:r>
              <a:rPr lang="en-US" altLang="ko-KR" sz="1000" dirty="0"/>
              <a:t>) WORKORDER.ESTDUR </a:t>
            </a:r>
            <a:r>
              <a:rPr lang="ko-KR" altLang="en-US" sz="1000" dirty="0" err="1"/>
              <a:t>컬럼인경우</a:t>
            </a:r>
            <a:endParaRPr lang="ko-KR" altLang="en-US" sz="1000" dirty="0"/>
          </a:p>
          <a:p>
            <a:pPr algn="l"/>
            <a:r>
              <a:rPr lang="en-US" altLang="ko-KR" sz="1000" dirty="0"/>
              <a:t>&lt;</a:t>
            </a:r>
            <a:r>
              <a:rPr lang="ko-KR" altLang="en-US" sz="1000" dirty="0"/>
              <a:t>현재</a:t>
            </a:r>
            <a:r>
              <a:rPr lang="en-US" altLang="ko-KR" sz="1000" dirty="0"/>
              <a:t>&gt;</a:t>
            </a:r>
            <a:endParaRPr lang="ko-KR" altLang="en-US" sz="1000" dirty="0"/>
          </a:p>
          <a:p>
            <a:pPr algn="l"/>
            <a:r>
              <a:rPr lang="en-US" altLang="ko-KR" sz="1000" dirty="0"/>
              <a:t>Attribute type : DURATION</a:t>
            </a:r>
          </a:p>
          <a:p>
            <a:pPr algn="l"/>
            <a:r>
              <a:rPr lang="ko-KR" altLang="en-US" sz="1000" dirty="0"/>
              <a:t>데이터 값 </a:t>
            </a:r>
            <a:r>
              <a:rPr lang="en-US" altLang="ko-KR" sz="1000" dirty="0"/>
              <a:t>: 1.5</a:t>
            </a:r>
          </a:p>
          <a:p>
            <a:pPr algn="l"/>
            <a:r>
              <a:rPr lang="ko-KR" altLang="en-US" sz="1000" dirty="0" err="1"/>
              <a:t>작업오더</a:t>
            </a:r>
            <a:r>
              <a:rPr lang="ko-KR" altLang="en-US" sz="1000" dirty="0"/>
              <a:t> 화면에서 </a:t>
            </a:r>
            <a:r>
              <a:rPr lang="en-US" altLang="ko-KR" sz="1000" dirty="0"/>
              <a:t>"</a:t>
            </a:r>
            <a:r>
              <a:rPr lang="ko-KR" altLang="en-US" sz="1000" dirty="0"/>
              <a:t>지속기간</a:t>
            </a:r>
            <a:r>
              <a:rPr lang="en-US" altLang="ko-KR" sz="1000" dirty="0"/>
              <a:t>" </a:t>
            </a:r>
            <a:r>
              <a:rPr lang="ko-KR" altLang="en-US" sz="1000" dirty="0"/>
              <a:t>표시 </a:t>
            </a:r>
            <a:r>
              <a:rPr lang="en-US" altLang="ko-KR" sz="1000" dirty="0"/>
              <a:t>: 1:30</a:t>
            </a:r>
          </a:p>
          <a:p>
            <a:pPr algn="l"/>
            <a:r>
              <a:rPr lang="en-US" altLang="ko-KR" sz="1000" dirty="0"/>
              <a:t>&lt;</a:t>
            </a:r>
            <a:r>
              <a:rPr lang="ko-KR" altLang="en-US" sz="1000" dirty="0"/>
              <a:t>요청</a:t>
            </a:r>
            <a:r>
              <a:rPr lang="en-US" altLang="ko-KR" sz="1000" dirty="0"/>
              <a:t>&gt;</a:t>
            </a:r>
            <a:endParaRPr lang="ko-KR" altLang="en-US" sz="1000" dirty="0"/>
          </a:p>
          <a:p>
            <a:pPr algn="l"/>
            <a:r>
              <a:rPr lang="en-US" altLang="ko-KR" sz="1000" dirty="0"/>
              <a:t>Attribute type : INTEGER</a:t>
            </a:r>
          </a:p>
          <a:p>
            <a:pPr algn="l"/>
            <a:r>
              <a:rPr lang="ko-KR" altLang="en-US" sz="1000" dirty="0"/>
              <a:t>데이터 값 </a:t>
            </a:r>
            <a:r>
              <a:rPr lang="en-US" altLang="ko-KR" sz="1000" dirty="0"/>
              <a:t>: 90</a:t>
            </a:r>
          </a:p>
          <a:p>
            <a:pPr algn="l"/>
            <a:r>
              <a:rPr lang="ko-KR" altLang="en-US" sz="1000" dirty="0" err="1"/>
              <a:t>작업오더</a:t>
            </a:r>
            <a:r>
              <a:rPr lang="ko-KR" altLang="en-US" sz="1000" dirty="0"/>
              <a:t> 화면에서 </a:t>
            </a:r>
            <a:r>
              <a:rPr lang="en-US" altLang="ko-KR" sz="1000" dirty="0"/>
              <a:t>"</a:t>
            </a:r>
            <a:r>
              <a:rPr lang="ko-KR" altLang="en-US" sz="1000" dirty="0"/>
              <a:t>지속기간</a:t>
            </a:r>
            <a:r>
              <a:rPr lang="en-US" altLang="ko-KR" sz="1000" dirty="0"/>
              <a:t>" </a:t>
            </a:r>
            <a:r>
              <a:rPr lang="ko-KR" altLang="en-US" sz="1000" dirty="0"/>
              <a:t>표시 </a:t>
            </a:r>
            <a:r>
              <a:rPr lang="en-US" altLang="ko-KR" sz="1000" dirty="0"/>
              <a:t>: 90</a:t>
            </a:r>
          </a:p>
          <a:p>
            <a:pPr marL="171450" indent="-171450" algn="l">
              <a:buFontTx/>
              <a:buChar char="-"/>
            </a:pPr>
            <a:endParaRPr lang="en-US" altLang="ko-KR" sz="1000" dirty="0"/>
          </a:p>
          <a:p>
            <a:pPr marL="171450" indent="-171450" algn="l">
              <a:buFontTx/>
              <a:buChar char="-"/>
            </a:pPr>
            <a:r>
              <a:rPr lang="en-US" altLang="ko-KR" sz="1000" dirty="0"/>
              <a:t>Maximo describes ATTRIBUTE TYPE as "hour: minute" if it is DURATION.(for example, columns such as WORKORDER.ESTDUR)</a:t>
            </a:r>
          </a:p>
          <a:p>
            <a:pPr marL="171450" indent="-171450" algn="l">
              <a:buFontTx/>
              <a:buChar char="-"/>
            </a:pPr>
            <a:endParaRPr lang="en-US" altLang="ko-KR" sz="1000" dirty="0"/>
          </a:p>
          <a:p>
            <a:pPr algn="l"/>
            <a:r>
              <a:rPr lang="en-US" altLang="ko-KR" sz="1000" dirty="0"/>
              <a:t>Due to the nature of the customer's company, it is necessary to express the working time in minutes, </a:t>
            </a:r>
          </a:p>
          <a:p>
            <a:pPr algn="l"/>
            <a:r>
              <a:rPr lang="en-US" altLang="ko-KR" sz="1000" dirty="0"/>
              <a:t>so we tried to change the Attribute type to Integer in the Database Configuration, but it cannot be changed.</a:t>
            </a:r>
          </a:p>
          <a:p>
            <a:pPr algn="l"/>
            <a:r>
              <a:rPr lang="en-US" altLang="ko-KR" sz="1000" dirty="0"/>
              <a:t>In this case, you should be able to change the Attribute type so that it can only be expressed in minutes (in numbers).</a:t>
            </a:r>
          </a:p>
          <a:p>
            <a:pPr algn="l"/>
            <a:r>
              <a:rPr lang="en-US" altLang="ko-KR" sz="1000" dirty="0"/>
              <a:t>e.g.) </a:t>
            </a:r>
          </a:p>
          <a:p>
            <a:pPr algn="l"/>
            <a:r>
              <a:rPr lang="en-US" altLang="ko-KR" sz="1000" dirty="0"/>
              <a:t>WORKORDER.ESTDUR column</a:t>
            </a:r>
          </a:p>
          <a:p>
            <a:pPr algn="l"/>
            <a:r>
              <a:rPr lang="en-US" altLang="ko-KR" sz="1000" dirty="0"/>
              <a:t>&lt;&lt;Present&gt;&gt;</a:t>
            </a:r>
          </a:p>
          <a:p>
            <a:pPr algn="l"/>
            <a:r>
              <a:rPr lang="en-US" altLang="ko-KR" sz="1000" dirty="0"/>
              <a:t>Attribute type: DURATION</a:t>
            </a:r>
          </a:p>
          <a:p>
            <a:pPr algn="l"/>
            <a:r>
              <a:rPr lang="en-US" altLang="ko-KR" sz="1000" dirty="0"/>
              <a:t>Data Value: 1.5</a:t>
            </a:r>
          </a:p>
          <a:p>
            <a:pPr algn="l"/>
            <a:r>
              <a:rPr lang="en-US" altLang="ko-KR" sz="1000" dirty="0"/>
              <a:t>Displaying the "Duration" on the Work Order Tracking screen: 1:30</a:t>
            </a:r>
          </a:p>
          <a:p>
            <a:pPr algn="l"/>
            <a:r>
              <a:rPr lang="en-US" altLang="ko-KR" sz="1000" dirty="0"/>
              <a:t>&lt;&lt;Request&gt;&gt;</a:t>
            </a:r>
          </a:p>
          <a:p>
            <a:pPr algn="l"/>
            <a:r>
              <a:rPr lang="en-US" altLang="ko-KR" sz="1000" dirty="0"/>
              <a:t>Attribute type: INTEGER</a:t>
            </a:r>
          </a:p>
          <a:p>
            <a:pPr algn="l"/>
            <a:r>
              <a:rPr lang="en-US" altLang="ko-KR" sz="1000" dirty="0"/>
              <a:t>Data Value: 90</a:t>
            </a:r>
          </a:p>
          <a:p>
            <a:pPr algn="l"/>
            <a:r>
              <a:rPr lang="en-US" altLang="ko-KR" sz="1000" dirty="0"/>
              <a:t>Displaying the "Duration" on the Work Order Tracking screen: 90</a:t>
            </a:r>
          </a:p>
        </p:txBody>
      </p:sp>
      <p:sp>
        <p:nvSpPr>
          <p:cNvPr id="33" name="Text Box 32">
            <a:extLst>
              <a:ext uri="{FF2B5EF4-FFF2-40B4-BE49-F238E27FC236}">
                <a16:creationId xmlns:a16="http://schemas.microsoft.com/office/drawing/2014/main" id="{17497611-1E44-46DA-9EFC-93AC58ED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74" y="138465"/>
            <a:ext cx="94900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en-US" altLang="ko-KR" sz="1600" dirty="0"/>
              <a:t>14. 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작업소요시간 시간</a:t>
            </a:r>
            <a:r>
              <a:rPr lang="en-US" altLang="ko-KR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분 입력 옵션 제공</a:t>
            </a:r>
            <a:br>
              <a:rPr lang="en-US" altLang="ko-KR" sz="1600" dirty="0"/>
            </a:br>
            <a:r>
              <a:rPr lang="en-US" altLang="ko-KR" sz="1600" dirty="0"/>
              <a:t>(Provide options for entering hours, minutes, and hours to work)</a:t>
            </a:r>
            <a:endParaRPr lang="ko-KR" altLang="en-US" sz="160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F33E8034-B50D-4D01-AA63-140085C1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13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32">
            <a:extLst>
              <a:ext uri="{FF2B5EF4-FFF2-40B4-BE49-F238E27FC236}">
                <a16:creationId xmlns:a16="http://schemas.microsoft.com/office/drawing/2014/main" id="{17497611-1E44-46DA-9EFC-93AC58ED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74" y="96265"/>
            <a:ext cx="87083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en-US" altLang="ko-KR" sz="1600" dirty="0"/>
              <a:t>14. 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작업소요시간 시간</a:t>
            </a:r>
            <a:r>
              <a:rPr lang="en-US" altLang="ko-KR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분 입력 옵션 제공</a:t>
            </a:r>
            <a:br>
              <a:rPr lang="en-US" altLang="ko-KR" sz="1600" dirty="0"/>
            </a:br>
            <a:r>
              <a:rPr lang="en-US" altLang="ko-KR" sz="1600" dirty="0"/>
              <a:t>(Provide options for entering hours, minutes, and hours to work)</a:t>
            </a:r>
            <a:endParaRPr lang="ko-KR" altLang="en-US" sz="160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F33E8034-B50D-4D01-AA63-140085C1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5117609-D6EA-4963-980A-10F426401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45" y="963752"/>
            <a:ext cx="9522728" cy="5214674"/>
          </a:xfrm>
          <a:prstGeom prst="rect">
            <a:avLst/>
          </a:prstGeom>
        </p:spPr>
      </p:pic>
      <p:sp>
        <p:nvSpPr>
          <p:cNvPr id="7" name="타원 6">
            <a:extLst>
              <a:ext uri="{FF2B5EF4-FFF2-40B4-BE49-F238E27FC236}">
                <a16:creationId xmlns:a16="http://schemas.microsoft.com/office/drawing/2014/main" id="{BD8D9E3A-30DC-4A2A-9C68-7944F96F5E37}"/>
              </a:ext>
            </a:extLst>
          </p:cNvPr>
          <p:cNvSpPr/>
          <p:nvPr/>
        </p:nvSpPr>
        <p:spPr bwMode="auto">
          <a:xfrm>
            <a:off x="5253640" y="5052456"/>
            <a:ext cx="1082304" cy="100571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바탕체" pitchFamily="17" charset="-127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35C94A46-930A-4670-97F2-D10513233482}"/>
              </a:ext>
            </a:extLst>
          </p:cNvPr>
          <p:cNvCxnSpPr/>
          <p:nvPr/>
        </p:nvCxnSpPr>
        <p:spPr bwMode="auto">
          <a:xfrm flipH="1">
            <a:off x="6335944" y="5473352"/>
            <a:ext cx="841792" cy="180384"/>
          </a:xfrm>
          <a:prstGeom prst="straightConnector1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32">
            <a:extLst>
              <a:ext uri="{FF2B5EF4-FFF2-40B4-BE49-F238E27FC236}">
                <a16:creationId xmlns:a16="http://schemas.microsoft.com/office/drawing/2014/main" id="{8C2F115D-D2D3-4396-A9DD-B16932D19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7736" y="5180964"/>
            <a:ext cx="20443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ko-KR" altLang="en-US" sz="1600" dirty="0"/>
              <a:t>회사마다 시간</a:t>
            </a:r>
            <a:r>
              <a:rPr lang="en-US" altLang="ko-KR" sz="1600" dirty="0"/>
              <a:t>, </a:t>
            </a:r>
            <a:r>
              <a:rPr lang="ko-KR" altLang="en-US" sz="1600" dirty="0"/>
              <a:t>분 옵션 사용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5BD87C6-212B-42F7-9BE6-2EFE57E6913B}"/>
              </a:ext>
            </a:extLst>
          </p:cNvPr>
          <p:cNvSpPr/>
          <p:nvPr/>
        </p:nvSpPr>
        <p:spPr>
          <a:xfrm>
            <a:off x="7333971" y="5755971"/>
            <a:ext cx="173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dirty="0"/>
              <a:t>Hour, minute options </a:t>
            </a:r>
            <a:br>
              <a:rPr lang="en-US" altLang="ko-KR" b="0" dirty="0"/>
            </a:br>
            <a:r>
              <a:rPr lang="en-US" altLang="ko-KR" b="0" dirty="0"/>
              <a:t>Display per company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88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F4C50A9-D14F-4318-BE78-2AFE7B42C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74" y="1264392"/>
            <a:ext cx="9342344" cy="4067502"/>
          </a:xfrm>
          <a:prstGeom prst="rect">
            <a:avLst/>
          </a:prstGeom>
        </p:spPr>
      </p:pic>
      <p:sp>
        <p:nvSpPr>
          <p:cNvPr id="33" name="Text Box 32">
            <a:extLst>
              <a:ext uri="{FF2B5EF4-FFF2-40B4-BE49-F238E27FC236}">
                <a16:creationId xmlns:a16="http://schemas.microsoft.com/office/drawing/2014/main" id="{17497611-1E44-46DA-9EFC-93AC58ED6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74" y="96265"/>
            <a:ext cx="87083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en-US" altLang="ko-KR" sz="1600" dirty="0"/>
              <a:t>14. 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작업소요시간 시간</a:t>
            </a:r>
            <a:r>
              <a:rPr lang="en-US" altLang="ko-KR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,</a:t>
            </a:r>
            <a:r>
              <a:rPr lang="ko-KR" altLang="en-US" sz="1600" b="0" dirty="0">
                <a:solidFill>
                  <a:srgbClr val="000000"/>
                </a:solidFill>
                <a:latin typeface="LG스마트체 Regular" panose="020B0600000101010101" pitchFamily="50" charset="-127"/>
                <a:ea typeface="LG스마트체 Regular" panose="020B0600000101010101" pitchFamily="50" charset="-127"/>
              </a:rPr>
              <a:t>분 입력 옵션 제공</a:t>
            </a:r>
            <a:br>
              <a:rPr lang="en-US" altLang="ko-KR" sz="1600" dirty="0"/>
            </a:br>
            <a:r>
              <a:rPr lang="en-US" altLang="ko-KR" sz="1600" dirty="0"/>
              <a:t>(Provide options for entering hours, minutes, and hours to work)</a:t>
            </a:r>
            <a:endParaRPr lang="ko-KR" altLang="en-US" sz="160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F33E8034-B50D-4D01-AA63-140085C14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타원 6">
            <a:extLst>
              <a:ext uri="{FF2B5EF4-FFF2-40B4-BE49-F238E27FC236}">
                <a16:creationId xmlns:a16="http://schemas.microsoft.com/office/drawing/2014/main" id="{BD8D9E3A-30DC-4A2A-9C68-7944F96F5E37}"/>
              </a:ext>
            </a:extLst>
          </p:cNvPr>
          <p:cNvSpPr/>
          <p:nvPr/>
        </p:nvSpPr>
        <p:spPr bwMode="auto">
          <a:xfrm>
            <a:off x="4411848" y="4210664"/>
            <a:ext cx="1082304" cy="100571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바탕체" pitchFamily="17" charset="-127"/>
            </a:endParaRP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12BBDFE9-989D-4427-858E-C6C3A03704BE}"/>
              </a:ext>
            </a:extLst>
          </p:cNvPr>
          <p:cNvSpPr/>
          <p:nvPr/>
        </p:nvSpPr>
        <p:spPr bwMode="auto">
          <a:xfrm>
            <a:off x="5854920" y="2795286"/>
            <a:ext cx="1082304" cy="100571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바탕체" pitchFamily="17" charset="-127"/>
            </a:endParaRP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CDD38591-916B-48DB-8AF8-46C4E7B92A92}"/>
              </a:ext>
            </a:extLst>
          </p:cNvPr>
          <p:cNvCxnSpPr/>
          <p:nvPr/>
        </p:nvCxnSpPr>
        <p:spPr bwMode="auto">
          <a:xfrm flipH="1">
            <a:off x="5674536" y="4613556"/>
            <a:ext cx="841792" cy="180384"/>
          </a:xfrm>
          <a:prstGeom prst="straightConnector1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 Box 32">
            <a:extLst>
              <a:ext uri="{FF2B5EF4-FFF2-40B4-BE49-F238E27FC236}">
                <a16:creationId xmlns:a16="http://schemas.microsoft.com/office/drawing/2014/main" id="{B0CBF1A4-6C75-4EB8-98ED-3191790A2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328" y="4321168"/>
            <a:ext cx="20443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l"/>
            <a:r>
              <a:rPr lang="ko-KR" altLang="en-US" sz="1600" dirty="0"/>
              <a:t>회사마다 시간</a:t>
            </a:r>
            <a:r>
              <a:rPr lang="en-US" altLang="ko-KR" sz="1600" dirty="0"/>
              <a:t>, </a:t>
            </a:r>
            <a:r>
              <a:rPr lang="ko-KR" altLang="en-US" sz="1600" dirty="0"/>
              <a:t>분 옵션 사용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9E9DBE46-9864-42AE-9F6B-4180C95DAB2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335944" y="3824698"/>
            <a:ext cx="360768" cy="385966"/>
          </a:xfrm>
          <a:prstGeom prst="straightConnector1">
            <a:avLst/>
          </a:prstGeom>
          <a:solidFill>
            <a:srgbClr val="EAEAE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28B68B3-FAA4-4C00-939D-546658E0C7B1}"/>
              </a:ext>
            </a:extLst>
          </p:cNvPr>
          <p:cNvSpPr/>
          <p:nvPr/>
        </p:nvSpPr>
        <p:spPr>
          <a:xfrm>
            <a:off x="6606593" y="4888086"/>
            <a:ext cx="173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0" dirty="0"/>
              <a:t>Hour, minute options </a:t>
            </a:r>
            <a:br>
              <a:rPr lang="en-US" altLang="ko-KR" b="0" dirty="0"/>
            </a:br>
            <a:r>
              <a:rPr lang="en-US" altLang="ko-KR" b="0" dirty="0"/>
              <a:t>Display per company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1471073"/>
      </p:ext>
    </p:extLst>
  </p:cSld>
  <p:clrMapOvr>
    <a:masterClrMapping/>
  </p:clrMapOvr>
</p:sld>
</file>

<file path=ppt/theme/theme1.xml><?xml version="1.0" encoding="utf-8"?>
<a:theme xmlns:a="http://schemas.openxmlformats.org/drawingml/2006/main" name="산출물표준-파워포인트-가로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용자 지정 1">
      <a:majorFont>
        <a:latin typeface="LG스마트체 SemiBold"/>
        <a:ea typeface="LG스마트체 SemiBold"/>
        <a:cs typeface=""/>
      </a:majorFont>
      <a:minorFont>
        <a:latin typeface="LG스마트체 Regular"/>
        <a:ea typeface="LG스마트체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바탕체" pitchFamily="17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바탕체" pitchFamily="17" charset="-127"/>
          </a:defRPr>
        </a:defPPr>
      </a:lstStyle>
    </a:lnDef>
  </a:objectDefaults>
  <a:extraClrSchemeLst>
    <a:extraClrScheme>
      <a:clrScheme name="산출물표준-파워포인트-가로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산출물표준-파워포인트-가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산출물표준-파워포인트-가로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산출물표준-파워포인트-가로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산출물표준-파워포인트-가로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산출물표준-파워포인트-가로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산출물표준-파워포인트-가로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G:\03.작업관리\04.문서표준\산출물표준-파워포인트-가로.pot</Template>
  <TotalTime>18482</TotalTime>
  <Words>375</Words>
  <Application>Microsoft Office PowerPoint</Application>
  <PresentationFormat>A4 용지(210x297mm)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LG스마트체 Regular</vt:lpstr>
      <vt:lpstr>맑은 고딕</vt:lpstr>
      <vt:lpstr>Arial</vt:lpstr>
      <vt:lpstr>산출물표준-파워포인트-가로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 CNS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화면정의서-양식</dc:title>
  <dc:subject>프로젝트 명</dc:subject>
  <dc:creator>작성자입력</dc:creator>
  <cp:keywords>XXX-XXX-LD-16</cp:keywords>
  <cp:lastModifiedBy>Haejin Lee</cp:lastModifiedBy>
  <cp:revision>1093</cp:revision>
  <cp:lastPrinted>2020-11-11T09:58:46Z</cp:lastPrinted>
  <dcterms:created xsi:type="dcterms:W3CDTF">2003-12-22T08:07:40Z</dcterms:created>
  <dcterms:modified xsi:type="dcterms:W3CDTF">2021-01-19T23:48:02Z</dcterms:modified>
  <cp:category>Ver. 1.2</cp:category>
</cp:coreProperties>
</file>