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7" d="100"/>
          <a:sy n="107" d="100"/>
        </p:scale>
        <p:origin x="5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FCD4-2828-482B-BB0F-C859BC94C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FC16FB-E819-4F9E-A865-993BA7BD0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A4E3A-6010-4AE0-B13F-7290C71C1EAA}"/>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5" name="Footer Placeholder 4">
            <a:extLst>
              <a:ext uri="{FF2B5EF4-FFF2-40B4-BE49-F238E27FC236}">
                <a16:creationId xmlns:a16="http://schemas.microsoft.com/office/drawing/2014/main" id="{7B1E74B4-C053-4510-997D-C9F78D625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0847B-2CCC-417C-8044-C90059528425}"/>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395389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9283-1B75-460A-98E9-60F44B7DBA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257077-356C-4E42-9C99-60A8BBB5DD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218AB-EAC9-43E8-AEF4-5FAE409D5C5A}"/>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5" name="Footer Placeholder 4">
            <a:extLst>
              <a:ext uri="{FF2B5EF4-FFF2-40B4-BE49-F238E27FC236}">
                <a16:creationId xmlns:a16="http://schemas.microsoft.com/office/drawing/2014/main" id="{6B517FF9-95CA-4C2F-86F1-B3148540C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932DE-1924-4898-9C60-B15C6435BB14}"/>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188843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E11134-B22D-4907-9A66-E98CB9F068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47966F-9D62-4CA4-A9F4-19E96A1F2F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BD5B0-9647-4D77-9489-6454282B3F21}"/>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5" name="Footer Placeholder 4">
            <a:extLst>
              <a:ext uri="{FF2B5EF4-FFF2-40B4-BE49-F238E27FC236}">
                <a16:creationId xmlns:a16="http://schemas.microsoft.com/office/drawing/2014/main" id="{268720CD-BB41-4F1B-A2F1-0DF303C3D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EDD5D-CD94-4A89-B90F-9FEB3E3F8B38}"/>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178225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424C-3BB2-463F-BEA3-1CB45A4EE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DC4FF-AB2A-4ADD-B62B-37E47D8765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6D47F-C179-4C6F-913C-597FDF0BE508}"/>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5" name="Footer Placeholder 4">
            <a:extLst>
              <a:ext uri="{FF2B5EF4-FFF2-40B4-BE49-F238E27FC236}">
                <a16:creationId xmlns:a16="http://schemas.microsoft.com/office/drawing/2014/main" id="{FD576C95-1B40-4A36-A15E-05F3903DC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C36F0-1F70-43E2-BBD7-EFCE4E7DA9F3}"/>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278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B39F-88E1-4547-8FE7-921F2E134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73895-F116-47A0-A352-8582A4684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0BB854-C7CE-4F78-87F7-83800D4A5064}"/>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5" name="Footer Placeholder 4">
            <a:extLst>
              <a:ext uri="{FF2B5EF4-FFF2-40B4-BE49-F238E27FC236}">
                <a16:creationId xmlns:a16="http://schemas.microsoft.com/office/drawing/2014/main" id="{6492F81D-EE11-44C2-990A-1B089F73D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51EB3-6CCA-45D9-BD85-5C506998D4D5}"/>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62154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AF18-BE26-4D2E-A2A4-D93CF30648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DA9411-9027-4E1D-ABA3-8629706CF4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23987-8E1B-40EE-BA8E-C3F3AAC199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A30B7-E001-44B0-80EE-B7C8997D97E4}"/>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6" name="Footer Placeholder 5">
            <a:extLst>
              <a:ext uri="{FF2B5EF4-FFF2-40B4-BE49-F238E27FC236}">
                <a16:creationId xmlns:a16="http://schemas.microsoft.com/office/drawing/2014/main" id="{BB5EA020-26D2-4960-9FBF-EB452880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605D4-12AA-4CAF-87F3-FA666630ECC0}"/>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130893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D432-C58B-42F3-945E-875908EBD2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080984-B13E-43A5-9E08-B55A22324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BC3C7E-2584-4518-85AC-73F9754A0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9C87F8-A507-46FB-9F56-14CEA5FE9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B5207-1DE5-4E8C-85A8-FD5D434A0B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FE7E98-6F79-4EFC-A62A-AAB78069A35C}"/>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8" name="Footer Placeholder 7">
            <a:extLst>
              <a:ext uri="{FF2B5EF4-FFF2-40B4-BE49-F238E27FC236}">
                <a16:creationId xmlns:a16="http://schemas.microsoft.com/office/drawing/2014/main" id="{668E20BC-7264-4ADA-8AED-E53A8B2F9E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35FC32-491B-4C32-8695-7F30A40BFA42}"/>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187805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4184-9DF5-4FDC-BC9B-F4AE7A8B55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07EFF-7C89-4128-B813-E22051626A6F}"/>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4" name="Footer Placeholder 3">
            <a:extLst>
              <a:ext uri="{FF2B5EF4-FFF2-40B4-BE49-F238E27FC236}">
                <a16:creationId xmlns:a16="http://schemas.microsoft.com/office/drawing/2014/main" id="{35B867BF-A86C-4F06-9AFF-8C001CED4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8B012-822F-414D-AFEC-2478B87FE6DD}"/>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107638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B622B-0F0F-4D26-991C-78723FF76C34}"/>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3" name="Footer Placeholder 2">
            <a:extLst>
              <a:ext uri="{FF2B5EF4-FFF2-40B4-BE49-F238E27FC236}">
                <a16:creationId xmlns:a16="http://schemas.microsoft.com/office/drawing/2014/main" id="{1D503947-8D64-4EF2-9639-24019322B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CC2482-FFA4-4520-B3C1-C2FC69BB5E95}"/>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365778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5616-C75C-4086-9301-9DA118E4D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22A10-933B-4BB9-A6BE-B6DE37B04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47EECD-1AC4-4BE8-BB7F-D19BF8B33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687C2-68C2-426D-BAB9-BD8BCA8196EF}"/>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6" name="Footer Placeholder 5">
            <a:extLst>
              <a:ext uri="{FF2B5EF4-FFF2-40B4-BE49-F238E27FC236}">
                <a16:creationId xmlns:a16="http://schemas.microsoft.com/office/drawing/2014/main" id="{EB15F2B0-8229-4D94-9584-E9B397529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29224-48AA-4678-BF28-F8737F46A856}"/>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355221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3236-7703-4730-BFF6-338357862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FE826C-C5C7-47FB-9711-BC4163C23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E88C13-A9EF-4731-B06C-69427944B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43EAEF-4E94-43CF-897E-1E9119D8ECEC}"/>
              </a:ext>
            </a:extLst>
          </p:cNvPr>
          <p:cNvSpPr>
            <a:spLocks noGrp="1"/>
          </p:cNvSpPr>
          <p:nvPr>
            <p:ph type="dt" sz="half" idx="10"/>
          </p:nvPr>
        </p:nvSpPr>
        <p:spPr/>
        <p:txBody>
          <a:bodyPr/>
          <a:lstStyle/>
          <a:p>
            <a:fld id="{B7F4BD40-D63B-46FB-A478-BE70809BB743}" type="datetimeFigureOut">
              <a:rPr lang="en-US" smtClean="0"/>
              <a:t>3/21/2024</a:t>
            </a:fld>
            <a:endParaRPr lang="en-US"/>
          </a:p>
        </p:txBody>
      </p:sp>
      <p:sp>
        <p:nvSpPr>
          <p:cNvPr id="6" name="Footer Placeholder 5">
            <a:extLst>
              <a:ext uri="{FF2B5EF4-FFF2-40B4-BE49-F238E27FC236}">
                <a16:creationId xmlns:a16="http://schemas.microsoft.com/office/drawing/2014/main" id="{24874C8A-E69E-4318-BE6A-5113014CC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B20EB-7288-4DFF-B462-04B07DCD0B3C}"/>
              </a:ext>
            </a:extLst>
          </p:cNvPr>
          <p:cNvSpPr>
            <a:spLocks noGrp="1"/>
          </p:cNvSpPr>
          <p:nvPr>
            <p:ph type="sldNum" sz="quarter" idx="12"/>
          </p:nvPr>
        </p:nvSpPr>
        <p:spPr/>
        <p:txBody>
          <a:bodyPr/>
          <a:lstStyle/>
          <a:p>
            <a:fld id="{889E8AE5-034F-4825-B22F-C46637799F9D}" type="slidenum">
              <a:rPr lang="en-US" smtClean="0"/>
              <a:t>‹#›</a:t>
            </a:fld>
            <a:endParaRPr lang="en-US"/>
          </a:p>
        </p:txBody>
      </p:sp>
    </p:spTree>
    <p:extLst>
      <p:ext uri="{BB962C8B-B14F-4D97-AF65-F5344CB8AC3E}">
        <p14:creationId xmlns:p14="http://schemas.microsoft.com/office/powerpoint/2010/main" val="2882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D366A7-9C6C-492D-B820-A9AE467B86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FD93C3-8F56-4EBD-97CB-C4971D1372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D8DB6-6449-4433-A733-59E785E37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4BD40-D63B-46FB-A478-BE70809BB743}" type="datetimeFigureOut">
              <a:rPr lang="en-US" smtClean="0"/>
              <a:t>3/21/2024</a:t>
            </a:fld>
            <a:endParaRPr lang="en-US"/>
          </a:p>
        </p:txBody>
      </p:sp>
      <p:sp>
        <p:nvSpPr>
          <p:cNvPr id="5" name="Footer Placeholder 4">
            <a:extLst>
              <a:ext uri="{FF2B5EF4-FFF2-40B4-BE49-F238E27FC236}">
                <a16:creationId xmlns:a16="http://schemas.microsoft.com/office/drawing/2014/main" id="{AC9CBD7B-16FE-421C-A819-976958959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9464F-D749-415E-8E96-0304611BA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E8AE5-034F-4825-B22F-C46637799F9D}" type="slidenum">
              <a:rPr lang="en-US" smtClean="0"/>
              <a:t>‹#›</a:t>
            </a:fld>
            <a:endParaRPr lang="en-US"/>
          </a:p>
        </p:txBody>
      </p:sp>
    </p:spTree>
    <p:extLst>
      <p:ext uri="{BB962C8B-B14F-4D97-AF65-F5344CB8AC3E}">
        <p14:creationId xmlns:p14="http://schemas.microsoft.com/office/powerpoint/2010/main" val="253158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3d model file icon">
            <a:extLst>
              <a:ext uri="{FF2B5EF4-FFF2-40B4-BE49-F238E27FC236}">
                <a16:creationId xmlns:a16="http://schemas.microsoft.com/office/drawing/2014/main" id="{26F0D094-A2A5-4FDB-A2F1-559750E0B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09" y="3034231"/>
            <a:ext cx="1848578" cy="18485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9520C94-81E6-4B99-9100-93B5CEC70A81}"/>
              </a:ext>
            </a:extLst>
          </p:cNvPr>
          <p:cNvGrpSpPr/>
          <p:nvPr/>
        </p:nvGrpSpPr>
        <p:grpSpPr>
          <a:xfrm>
            <a:off x="5632971" y="3407109"/>
            <a:ext cx="1197566" cy="1095543"/>
            <a:chOff x="5722374" y="2453302"/>
            <a:chExt cx="922740" cy="861135"/>
          </a:xfrm>
        </p:grpSpPr>
        <p:pic>
          <p:nvPicPr>
            <p:cNvPr id="14" name="Picture 13">
              <a:extLst>
                <a:ext uri="{FF2B5EF4-FFF2-40B4-BE49-F238E27FC236}">
                  <a16:creationId xmlns:a16="http://schemas.microsoft.com/office/drawing/2014/main" id="{D9338287-B585-4F1F-9C75-F274AA392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979" y="2453302"/>
              <a:ext cx="861135" cy="861135"/>
            </a:xfrm>
            <a:prstGeom prst="rect">
              <a:avLst/>
            </a:prstGeom>
          </p:spPr>
        </p:pic>
        <p:sp>
          <p:nvSpPr>
            <p:cNvPr id="15" name="Rectangle 14">
              <a:extLst>
                <a:ext uri="{FF2B5EF4-FFF2-40B4-BE49-F238E27FC236}">
                  <a16:creationId xmlns:a16="http://schemas.microsoft.com/office/drawing/2014/main" id="{F2E06B64-4982-4818-9906-72BD29251DA7}"/>
                </a:ext>
              </a:extLst>
            </p:cNvPr>
            <p:cNvSpPr/>
            <p:nvPr/>
          </p:nvSpPr>
          <p:spPr>
            <a:xfrm>
              <a:off x="5722374" y="2564072"/>
              <a:ext cx="922740" cy="577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Connector: Elbow 17">
            <a:extLst>
              <a:ext uri="{FF2B5EF4-FFF2-40B4-BE49-F238E27FC236}">
                <a16:creationId xmlns:a16="http://schemas.microsoft.com/office/drawing/2014/main" id="{BDA58C76-768C-4FAA-B055-0DDB0E343EEC}"/>
              </a:ext>
            </a:extLst>
          </p:cNvPr>
          <p:cNvCxnSpPr>
            <a:cxnSpLocks/>
            <a:stCxn id="1026" idx="3"/>
          </p:cNvCxnSpPr>
          <p:nvPr/>
        </p:nvCxnSpPr>
        <p:spPr>
          <a:xfrm flipV="1">
            <a:off x="2287287" y="2345807"/>
            <a:ext cx="1657413" cy="161271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A16BE298-2363-4B8C-B83A-4096B629483A}"/>
              </a:ext>
            </a:extLst>
          </p:cNvPr>
          <p:cNvCxnSpPr>
            <a:cxnSpLocks/>
            <a:stCxn id="1026" idx="3"/>
          </p:cNvCxnSpPr>
          <p:nvPr/>
        </p:nvCxnSpPr>
        <p:spPr>
          <a:xfrm>
            <a:off x="2287287" y="3958520"/>
            <a:ext cx="1490848" cy="966776"/>
          </a:xfrm>
          <a:prstGeom prst="bentConnector3">
            <a:avLst>
              <a:gd name="adj1" fmla="val 5539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034B18C9-8BF1-4FCC-B61A-1BE9C4E89C01}"/>
              </a:ext>
            </a:extLst>
          </p:cNvPr>
          <p:cNvCxnSpPr>
            <a:cxnSpLocks/>
          </p:cNvCxnSpPr>
          <p:nvPr/>
        </p:nvCxnSpPr>
        <p:spPr>
          <a:xfrm>
            <a:off x="5004541" y="2356783"/>
            <a:ext cx="1243292" cy="948354"/>
          </a:xfrm>
          <a:prstGeom prst="bentConnector3">
            <a:avLst>
              <a:gd name="adj1" fmla="val 1001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81A4C158-6BF2-4E1A-923F-864FF25E8B69}"/>
              </a:ext>
            </a:extLst>
          </p:cNvPr>
          <p:cNvCxnSpPr>
            <a:cxnSpLocks/>
          </p:cNvCxnSpPr>
          <p:nvPr/>
        </p:nvCxnSpPr>
        <p:spPr>
          <a:xfrm rot="5400000" flipH="1" flipV="1">
            <a:off x="5513135" y="4598834"/>
            <a:ext cx="814987" cy="749238"/>
          </a:xfrm>
          <a:prstGeom prst="bentConnector3">
            <a:avLst>
              <a:gd name="adj1" fmla="val 68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1CE9C04E-9233-4648-ABB7-BEF54B198C6D}"/>
              </a:ext>
            </a:extLst>
          </p:cNvPr>
          <p:cNvPicPr>
            <a:picLocks noChangeAspect="1"/>
          </p:cNvPicPr>
          <p:nvPr/>
        </p:nvPicPr>
        <p:blipFill>
          <a:blip r:embed="rId4"/>
          <a:stretch>
            <a:fillRect/>
          </a:stretch>
        </p:blipFill>
        <p:spPr>
          <a:xfrm>
            <a:off x="1471508" y="4405896"/>
            <a:ext cx="1139215" cy="378601"/>
          </a:xfrm>
          <a:prstGeom prst="rect">
            <a:avLst/>
          </a:prstGeom>
          <a:ln>
            <a:solidFill>
              <a:schemeClr val="tx1"/>
            </a:solidFill>
          </a:ln>
        </p:spPr>
      </p:pic>
      <p:grpSp>
        <p:nvGrpSpPr>
          <p:cNvPr id="44" name="Group 43">
            <a:extLst>
              <a:ext uri="{FF2B5EF4-FFF2-40B4-BE49-F238E27FC236}">
                <a16:creationId xmlns:a16="http://schemas.microsoft.com/office/drawing/2014/main" id="{BD6B6932-F799-47DC-8B9D-6B36344AA18A}"/>
              </a:ext>
            </a:extLst>
          </p:cNvPr>
          <p:cNvGrpSpPr/>
          <p:nvPr/>
        </p:nvGrpSpPr>
        <p:grpSpPr>
          <a:xfrm>
            <a:off x="4070517" y="1935855"/>
            <a:ext cx="869493" cy="869493"/>
            <a:chOff x="4327539" y="1381898"/>
            <a:chExt cx="869493" cy="869493"/>
          </a:xfrm>
        </p:grpSpPr>
        <p:grpSp>
          <p:nvGrpSpPr>
            <p:cNvPr id="43" name="Group 42">
              <a:extLst>
                <a:ext uri="{FF2B5EF4-FFF2-40B4-BE49-F238E27FC236}">
                  <a16:creationId xmlns:a16="http://schemas.microsoft.com/office/drawing/2014/main" id="{D9F060D1-5FD9-4573-B8EE-DFF707973F36}"/>
                </a:ext>
              </a:extLst>
            </p:cNvPr>
            <p:cNvGrpSpPr/>
            <p:nvPr/>
          </p:nvGrpSpPr>
          <p:grpSpPr>
            <a:xfrm>
              <a:off x="4327539" y="1381898"/>
              <a:ext cx="869493" cy="869493"/>
              <a:chOff x="4327539" y="1381898"/>
              <a:chExt cx="869493" cy="869493"/>
            </a:xfrm>
          </p:grpSpPr>
          <p:pic>
            <p:nvPicPr>
              <p:cNvPr id="7" name="Picture 6">
                <a:extLst>
                  <a:ext uri="{FF2B5EF4-FFF2-40B4-BE49-F238E27FC236}">
                    <a16:creationId xmlns:a16="http://schemas.microsoft.com/office/drawing/2014/main" id="{F3E50CAD-7C84-41E8-80EE-B23310BE0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7539" y="1381898"/>
                <a:ext cx="869493" cy="869493"/>
              </a:xfrm>
              <a:prstGeom prst="rect">
                <a:avLst/>
              </a:prstGeom>
            </p:spPr>
          </p:pic>
          <p:sp>
            <p:nvSpPr>
              <p:cNvPr id="42" name="Rectangle 41">
                <a:extLst>
                  <a:ext uri="{FF2B5EF4-FFF2-40B4-BE49-F238E27FC236}">
                    <a16:creationId xmlns:a16="http://schemas.microsoft.com/office/drawing/2014/main" id="{75CE1B7C-108B-4070-8916-6107DEAF349E}"/>
                  </a:ext>
                </a:extLst>
              </p:cNvPr>
              <p:cNvSpPr/>
              <p:nvPr/>
            </p:nvSpPr>
            <p:spPr>
              <a:xfrm>
                <a:off x="4496102" y="1617725"/>
                <a:ext cx="521571" cy="54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8953AF7E-7FAB-40F5-BD3B-9F3A6CA8926F}"/>
                </a:ext>
              </a:extLst>
            </p:cNvPr>
            <p:cNvGrpSpPr/>
            <p:nvPr/>
          </p:nvGrpSpPr>
          <p:grpSpPr>
            <a:xfrm>
              <a:off x="4474094" y="1503218"/>
              <a:ext cx="612045" cy="710438"/>
              <a:chOff x="5418703" y="4272319"/>
              <a:chExt cx="528250" cy="665639"/>
            </a:xfrm>
          </p:grpSpPr>
          <p:sp>
            <p:nvSpPr>
              <p:cNvPr id="40" name="Rectangle 39">
                <a:extLst>
                  <a:ext uri="{FF2B5EF4-FFF2-40B4-BE49-F238E27FC236}">
                    <a16:creationId xmlns:a16="http://schemas.microsoft.com/office/drawing/2014/main" id="{7D496D55-7383-4DFE-9008-DF690BA98240}"/>
                  </a:ext>
                </a:extLst>
              </p:cNvPr>
              <p:cNvSpPr/>
              <p:nvPr/>
            </p:nvSpPr>
            <p:spPr>
              <a:xfrm>
                <a:off x="5430807" y="4726717"/>
                <a:ext cx="447836" cy="157578"/>
              </a:xfrm>
              <a:prstGeom prst="rect">
                <a:avLst/>
              </a:prstGeom>
              <a:solidFill>
                <a:schemeClr val="accent1">
                  <a:lumMod val="20000"/>
                  <a:lumOff val="80000"/>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09D46E8-0330-4DDC-AAC0-BD5CFBE66BAB}"/>
                  </a:ext>
                </a:extLst>
              </p:cNvPr>
              <p:cNvPicPr>
                <a:picLocks noChangeAspect="1"/>
              </p:cNvPicPr>
              <p:nvPr/>
            </p:nvPicPr>
            <p:blipFill>
              <a:blip r:embed="rId6"/>
              <a:stretch>
                <a:fillRect/>
              </a:stretch>
            </p:blipFill>
            <p:spPr>
              <a:xfrm>
                <a:off x="5436988" y="4272319"/>
                <a:ext cx="438836" cy="445535"/>
              </a:xfrm>
              <a:prstGeom prst="rect">
                <a:avLst/>
              </a:prstGeom>
              <a:ln>
                <a:noFill/>
              </a:ln>
            </p:spPr>
          </p:pic>
          <p:sp>
            <p:nvSpPr>
              <p:cNvPr id="39" name="TextBox 38">
                <a:extLst>
                  <a:ext uri="{FF2B5EF4-FFF2-40B4-BE49-F238E27FC236}">
                    <a16:creationId xmlns:a16="http://schemas.microsoft.com/office/drawing/2014/main" id="{C7EAFD69-FFD9-403D-A43D-7CDBBC6659E9}"/>
                  </a:ext>
                </a:extLst>
              </p:cNvPr>
              <p:cNvSpPr txBox="1"/>
              <p:nvPr/>
            </p:nvSpPr>
            <p:spPr>
              <a:xfrm>
                <a:off x="5418703" y="4685579"/>
                <a:ext cx="528250" cy="252379"/>
              </a:xfrm>
              <a:prstGeom prst="rect">
                <a:avLst/>
              </a:prstGeom>
              <a:noFill/>
            </p:spPr>
            <p:txBody>
              <a:bodyPr wrap="square" rtlCol="0">
                <a:spAutoFit/>
              </a:bodyPr>
              <a:lstStyle/>
              <a:p>
                <a:r>
                  <a:rPr lang="en-US" sz="1200" b="1" dirty="0">
                    <a:latin typeface="Arial Narrow" panose="020B0606020202030204" pitchFamily="34" charset="0"/>
                  </a:rPr>
                  <a:t>COBie</a:t>
                </a:r>
              </a:p>
            </p:txBody>
          </p:sp>
        </p:grpSp>
      </p:grpSp>
      <p:sp>
        <p:nvSpPr>
          <p:cNvPr id="46" name="TextBox 45">
            <a:extLst>
              <a:ext uri="{FF2B5EF4-FFF2-40B4-BE49-F238E27FC236}">
                <a16:creationId xmlns:a16="http://schemas.microsoft.com/office/drawing/2014/main" id="{306D8298-E01B-4C2B-BC7E-28E4E449B8CB}"/>
              </a:ext>
            </a:extLst>
          </p:cNvPr>
          <p:cNvSpPr txBox="1"/>
          <p:nvPr/>
        </p:nvSpPr>
        <p:spPr>
          <a:xfrm>
            <a:off x="140749" y="751992"/>
            <a:ext cx="11331387" cy="923330"/>
          </a:xfrm>
          <a:prstGeom prst="rect">
            <a:avLst/>
          </a:prstGeom>
          <a:noFill/>
        </p:spPr>
        <p:txBody>
          <a:bodyPr wrap="square" rtlCol="0">
            <a:spAutoFit/>
          </a:bodyPr>
          <a:lstStyle/>
          <a:p>
            <a:r>
              <a:rPr lang="en-US" dirty="0"/>
              <a:t>BIM data can be exported from Revit in </a:t>
            </a:r>
            <a:r>
              <a:rPr lang="en-US" dirty="0" err="1"/>
              <a:t>COBie</a:t>
            </a:r>
            <a:r>
              <a:rPr lang="en-US" dirty="0"/>
              <a:t> format(.</a:t>
            </a:r>
            <a:r>
              <a:rPr lang="en-US" dirty="0" err="1"/>
              <a:t>xls</a:t>
            </a:r>
            <a:r>
              <a:rPr lang="en-US" dirty="0"/>
              <a:t>) using the BIM Interoperability Tools plugin for Revit.  This data can then be imported into Maximo using the BIM Projects &gt; </a:t>
            </a:r>
            <a:r>
              <a:rPr lang="en-US" dirty="0" err="1"/>
              <a:t>COBie</a:t>
            </a:r>
            <a:r>
              <a:rPr lang="en-US" dirty="0"/>
              <a:t> import session.  This will create a set of Assets,  Locations and other data in Maximo from the spreadsheet. </a:t>
            </a:r>
          </a:p>
        </p:txBody>
      </p:sp>
      <p:sp>
        <p:nvSpPr>
          <p:cNvPr id="48" name="TextBox 47">
            <a:extLst>
              <a:ext uri="{FF2B5EF4-FFF2-40B4-BE49-F238E27FC236}">
                <a16:creationId xmlns:a16="http://schemas.microsoft.com/office/drawing/2014/main" id="{7836B89A-C9A6-4D67-A842-9424730EEED9}"/>
              </a:ext>
            </a:extLst>
          </p:cNvPr>
          <p:cNvSpPr txBox="1"/>
          <p:nvPr/>
        </p:nvSpPr>
        <p:spPr>
          <a:xfrm>
            <a:off x="6432861" y="5398307"/>
            <a:ext cx="5537787" cy="1200329"/>
          </a:xfrm>
          <a:prstGeom prst="rect">
            <a:avLst/>
          </a:prstGeom>
          <a:noFill/>
        </p:spPr>
        <p:txBody>
          <a:bodyPr wrap="square" rtlCol="0">
            <a:spAutoFit/>
          </a:bodyPr>
          <a:lstStyle/>
          <a:p>
            <a:r>
              <a:rPr lang="en-US" dirty="0"/>
              <a:t>Model file (.</a:t>
            </a:r>
            <a:r>
              <a:rPr lang="en-US" dirty="0" err="1"/>
              <a:t>rvt</a:t>
            </a:r>
            <a:r>
              <a:rPr lang="en-US" dirty="0"/>
              <a:t>) is imported through Maximo into Forge Cloud and translated using the Model Derivative API (.</a:t>
            </a:r>
            <a:r>
              <a:rPr lang="en-US" dirty="0" err="1"/>
              <a:t>svf</a:t>
            </a:r>
            <a:r>
              <a:rPr lang="en-US" dirty="0"/>
              <a:t> or .svf2) to make it viewable in a web browser iframe (Maximo). </a:t>
            </a:r>
          </a:p>
        </p:txBody>
      </p:sp>
      <p:sp>
        <p:nvSpPr>
          <p:cNvPr id="26" name="TextBox 25">
            <a:extLst>
              <a:ext uri="{FF2B5EF4-FFF2-40B4-BE49-F238E27FC236}">
                <a16:creationId xmlns:a16="http://schemas.microsoft.com/office/drawing/2014/main" id="{1F5E910E-B70F-44E2-B548-D8EE4231AC35}"/>
              </a:ext>
            </a:extLst>
          </p:cNvPr>
          <p:cNvSpPr txBox="1"/>
          <p:nvPr/>
        </p:nvSpPr>
        <p:spPr>
          <a:xfrm>
            <a:off x="140597" y="141502"/>
            <a:ext cx="9480154" cy="523220"/>
          </a:xfrm>
          <a:prstGeom prst="rect">
            <a:avLst/>
          </a:prstGeom>
          <a:noFill/>
        </p:spPr>
        <p:txBody>
          <a:bodyPr wrap="square" rtlCol="0">
            <a:spAutoFit/>
          </a:bodyPr>
          <a:lstStyle/>
          <a:p>
            <a:r>
              <a:rPr lang="en-US" sz="2800" dirty="0"/>
              <a:t>Maximo BIM w/ Autodesk Viewer Plugin Integration</a:t>
            </a:r>
          </a:p>
        </p:txBody>
      </p:sp>
      <p:grpSp>
        <p:nvGrpSpPr>
          <p:cNvPr id="4" name="Group 3">
            <a:extLst>
              <a:ext uri="{FF2B5EF4-FFF2-40B4-BE49-F238E27FC236}">
                <a16:creationId xmlns:a16="http://schemas.microsoft.com/office/drawing/2014/main" id="{6E8D2B8C-BC5D-4E2C-4190-AC35CD8B315A}"/>
              </a:ext>
            </a:extLst>
          </p:cNvPr>
          <p:cNvGrpSpPr/>
          <p:nvPr/>
        </p:nvGrpSpPr>
        <p:grpSpPr>
          <a:xfrm>
            <a:off x="9724656" y="1627127"/>
            <a:ext cx="1938081" cy="1705394"/>
            <a:chOff x="8414233" y="3253096"/>
            <a:chExt cx="1938081" cy="1705394"/>
          </a:xfrm>
        </p:grpSpPr>
        <p:pic>
          <p:nvPicPr>
            <p:cNvPr id="12" name="Picture 11">
              <a:extLst>
                <a:ext uri="{FF2B5EF4-FFF2-40B4-BE49-F238E27FC236}">
                  <a16:creationId xmlns:a16="http://schemas.microsoft.com/office/drawing/2014/main" id="{B8889098-2E03-4B45-B667-E3FB2BB42D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33" y="3253096"/>
              <a:ext cx="1705394" cy="1705394"/>
            </a:xfrm>
            <a:prstGeom prst="rect">
              <a:avLst/>
            </a:prstGeom>
          </p:spPr>
        </p:pic>
        <p:pic>
          <p:nvPicPr>
            <p:cNvPr id="3" name="Picture 2">
              <a:extLst>
                <a:ext uri="{FF2B5EF4-FFF2-40B4-BE49-F238E27FC236}">
                  <a16:creationId xmlns:a16="http://schemas.microsoft.com/office/drawing/2014/main" id="{65ED9444-FD9B-D0F8-3E9B-7C8C11988DF3}"/>
                </a:ext>
              </a:extLst>
            </p:cNvPr>
            <p:cNvPicPr>
              <a:picLocks noChangeAspect="1"/>
            </p:cNvPicPr>
            <p:nvPr/>
          </p:nvPicPr>
          <p:blipFill>
            <a:blip r:embed="rId8"/>
            <a:stretch>
              <a:fillRect/>
            </a:stretch>
          </p:blipFill>
          <p:spPr>
            <a:xfrm>
              <a:off x="8742364" y="4286417"/>
              <a:ext cx="1609950" cy="495369"/>
            </a:xfrm>
            <a:prstGeom prst="rect">
              <a:avLst/>
            </a:prstGeom>
          </p:spPr>
        </p:pic>
      </p:grpSp>
      <p:cxnSp>
        <p:nvCxnSpPr>
          <p:cNvPr id="9" name="Straight Arrow Connector 8">
            <a:extLst>
              <a:ext uri="{FF2B5EF4-FFF2-40B4-BE49-F238E27FC236}">
                <a16:creationId xmlns:a16="http://schemas.microsoft.com/office/drawing/2014/main" id="{C9E1E3BE-E6C8-0F45-A5CF-2A749393A93D}"/>
              </a:ext>
            </a:extLst>
          </p:cNvPr>
          <p:cNvCxnSpPr>
            <a:cxnSpLocks/>
          </p:cNvCxnSpPr>
          <p:nvPr/>
        </p:nvCxnSpPr>
        <p:spPr>
          <a:xfrm flipV="1">
            <a:off x="7015815" y="3608299"/>
            <a:ext cx="2494949" cy="4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F5B221-9049-73B2-985E-217EBB9C6E63}"/>
              </a:ext>
            </a:extLst>
          </p:cNvPr>
          <p:cNvCxnSpPr>
            <a:cxnSpLocks/>
          </p:cNvCxnSpPr>
          <p:nvPr/>
        </p:nvCxnSpPr>
        <p:spPr>
          <a:xfrm flipH="1" flipV="1">
            <a:off x="7015815" y="4341642"/>
            <a:ext cx="2494949" cy="19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A9C97D09-850A-0DE3-DDC9-F0052DD1DBCF}"/>
              </a:ext>
            </a:extLst>
          </p:cNvPr>
          <p:cNvGrpSpPr/>
          <p:nvPr/>
        </p:nvGrpSpPr>
        <p:grpSpPr>
          <a:xfrm>
            <a:off x="3979182" y="4397097"/>
            <a:ext cx="1659633" cy="1511817"/>
            <a:chOff x="3334926" y="5234452"/>
            <a:chExt cx="1639252" cy="1578726"/>
          </a:xfrm>
        </p:grpSpPr>
        <p:grpSp>
          <p:nvGrpSpPr>
            <p:cNvPr id="47" name="Group 46">
              <a:extLst>
                <a:ext uri="{FF2B5EF4-FFF2-40B4-BE49-F238E27FC236}">
                  <a16:creationId xmlns:a16="http://schemas.microsoft.com/office/drawing/2014/main" id="{974E63D6-DD29-F724-9D0B-7EBA1FA1B9B3}"/>
                </a:ext>
              </a:extLst>
            </p:cNvPr>
            <p:cNvGrpSpPr/>
            <p:nvPr/>
          </p:nvGrpSpPr>
          <p:grpSpPr>
            <a:xfrm>
              <a:off x="3334926" y="5234452"/>
              <a:ext cx="914400" cy="914400"/>
              <a:chOff x="3334926" y="5234452"/>
              <a:chExt cx="914400" cy="914400"/>
            </a:xfrm>
          </p:grpSpPr>
          <p:pic>
            <p:nvPicPr>
              <p:cNvPr id="29" name="Graphic 28" descr="Paper with solid fill">
                <a:extLst>
                  <a:ext uri="{FF2B5EF4-FFF2-40B4-BE49-F238E27FC236}">
                    <a16:creationId xmlns:a16="http://schemas.microsoft.com/office/drawing/2014/main" id="{A6462A84-908D-420D-C834-FFB6227C69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34926" y="5234452"/>
                <a:ext cx="914400" cy="914400"/>
              </a:xfrm>
              <a:prstGeom prst="rect">
                <a:avLst/>
              </a:prstGeom>
            </p:spPr>
          </p:pic>
          <p:sp>
            <p:nvSpPr>
              <p:cNvPr id="30" name="Rectangle: Rounded Corners 29">
                <a:extLst>
                  <a:ext uri="{FF2B5EF4-FFF2-40B4-BE49-F238E27FC236}">
                    <a16:creationId xmlns:a16="http://schemas.microsoft.com/office/drawing/2014/main" id="{006195E3-3EBF-8402-3F99-4AEA6E0385BA}"/>
                  </a:ext>
                </a:extLst>
              </p:cNvPr>
              <p:cNvSpPr/>
              <p:nvPr/>
            </p:nvSpPr>
            <p:spPr>
              <a:xfrm>
                <a:off x="3334926" y="5703813"/>
                <a:ext cx="428076" cy="21515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RVT</a:t>
                </a:r>
              </a:p>
            </p:txBody>
          </p:sp>
        </p:grpSp>
        <p:grpSp>
          <p:nvGrpSpPr>
            <p:cNvPr id="49" name="Group 48">
              <a:extLst>
                <a:ext uri="{FF2B5EF4-FFF2-40B4-BE49-F238E27FC236}">
                  <a16:creationId xmlns:a16="http://schemas.microsoft.com/office/drawing/2014/main" id="{536CC621-D307-B6A2-E152-BB2BE394BEC1}"/>
                </a:ext>
              </a:extLst>
            </p:cNvPr>
            <p:cNvGrpSpPr/>
            <p:nvPr/>
          </p:nvGrpSpPr>
          <p:grpSpPr>
            <a:xfrm>
              <a:off x="3602390" y="5566615"/>
              <a:ext cx="1013259" cy="914400"/>
              <a:chOff x="3602390" y="5566615"/>
              <a:chExt cx="1013259" cy="914400"/>
            </a:xfrm>
          </p:grpSpPr>
          <p:pic>
            <p:nvPicPr>
              <p:cNvPr id="32" name="Graphic 31" descr="Paper with solid fill">
                <a:extLst>
                  <a:ext uri="{FF2B5EF4-FFF2-40B4-BE49-F238E27FC236}">
                    <a16:creationId xmlns:a16="http://schemas.microsoft.com/office/drawing/2014/main" id="{832AA917-C5F4-1E1C-CDDA-6FF9136E3D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01249" y="5566615"/>
                <a:ext cx="914400" cy="914400"/>
              </a:xfrm>
              <a:prstGeom prst="rect">
                <a:avLst/>
              </a:prstGeom>
            </p:spPr>
          </p:pic>
          <p:sp>
            <p:nvSpPr>
              <p:cNvPr id="34" name="Rectangle: Rounded Corners 33">
                <a:extLst>
                  <a:ext uri="{FF2B5EF4-FFF2-40B4-BE49-F238E27FC236}">
                    <a16:creationId xmlns:a16="http://schemas.microsoft.com/office/drawing/2014/main" id="{A319ED33-3FD5-BCBA-DC6D-0C8F84EE4052}"/>
                  </a:ext>
                </a:extLst>
              </p:cNvPr>
              <p:cNvSpPr/>
              <p:nvPr/>
            </p:nvSpPr>
            <p:spPr>
              <a:xfrm>
                <a:off x="3602390" y="6079310"/>
                <a:ext cx="492162" cy="21515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DWG</a:t>
                </a:r>
              </a:p>
            </p:txBody>
          </p:sp>
        </p:grpSp>
        <p:grpSp>
          <p:nvGrpSpPr>
            <p:cNvPr id="50" name="Group 49">
              <a:extLst>
                <a:ext uri="{FF2B5EF4-FFF2-40B4-BE49-F238E27FC236}">
                  <a16:creationId xmlns:a16="http://schemas.microsoft.com/office/drawing/2014/main" id="{D9E45CCE-F45B-F2C7-8B16-53222CC45C36}"/>
                </a:ext>
              </a:extLst>
            </p:cNvPr>
            <p:cNvGrpSpPr/>
            <p:nvPr/>
          </p:nvGrpSpPr>
          <p:grpSpPr>
            <a:xfrm>
              <a:off x="4059778" y="5898778"/>
              <a:ext cx="914400" cy="914400"/>
              <a:chOff x="4059778" y="5898778"/>
              <a:chExt cx="914400" cy="914400"/>
            </a:xfrm>
          </p:grpSpPr>
          <p:pic>
            <p:nvPicPr>
              <p:cNvPr id="33" name="Graphic 32" descr="Paper with solid fill">
                <a:extLst>
                  <a:ext uri="{FF2B5EF4-FFF2-40B4-BE49-F238E27FC236}">
                    <a16:creationId xmlns:a16="http://schemas.microsoft.com/office/drawing/2014/main" id="{9A14798B-1456-82A0-D9D8-6FE900072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59778" y="5898778"/>
                <a:ext cx="914400" cy="914400"/>
              </a:xfrm>
              <a:prstGeom prst="rect">
                <a:avLst/>
              </a:prstGeom>
            </p:spPr>
          </p:pic>
          <p:sp>
            <p:nvSpPr>
              <p:cNvPr id="35" name="Rectangle: Rounded Corners 34">
                <a:extLst>
                  <a:ext uri="{FF2B5EF4-FFF2-40B4-BE49-F238E27FC236}">
                    <a16:creationId xmlns:a16="http://schemas.microsoft.com/office/drawing/2014/main" id="{2CBDC51E-46D8-B2F3-8B2B-2C121CC8E650}"/>
                  </a:ext>
                </a:extLst>
              </p:cNvPr>
              <p:cNvSpPr/>
              <p:nvPr/>
            </p:nvSpPr>
            <p:spPr>
              <a:xfrm>
                <a:off x="4059778" y="6411475"/>
                <a:ext cx="428076" cy="21515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IFC</a:t>
                </a:r>
              </a:p>
            </p:txBody>
          </p:sp>
        </p:grpSp>
        <p:sp>
          <p:nvSpPr>
            <p:cNvPr id="51" name="Rectangle 50">
              <a:extLst>
                <a:ext uri="{FF2B5EF4-FFF2-40B4-BE49-F238E27FC236}">
                  <a16:creationId xmlns:a16="http://schemas.microsoft.com/office/drawing/2014/main" id="{A20578AA-EF55-4264-00B6-AAA8524B1B31}"/>
                </a:ext>
              </a:extLst>
            </p:cNvPr>
            <p:cNvSpPr/>
            <p:nvPr/>
          </p:nvSpPr>
          <p:spPr>
            <a:xfrm>
              <a:off x="3935506" y="5703813"/>
              <a:ext cx="242440" cy="3754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493FE15-5D18-D5F8-F5B7-19FE67B081D5}"/>
                </a:ext>
              </a:extLst>
            </p:cNvPr>
            <p:cNvSpPr/>
            <p:nvPr/>
          </p:nvSpPr>
          <p:spPr>
            <a:xfrm>
              <a:off x="4287679" y="6035978"/>
              <a:ext cx="242440" cy="3754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99A52B6-1D82-6F7D-9C3D-4ECC0F18CF20}"/>
              </a:ext>
            </a:extLst>
          </p:cNvPr>
          <p:cNvGrpSpPr/>
          <p:nvPr/>
        </p:nvGrpSpPr>
        <p:grpSpPr>
          <a:xfrm>
            <a:off x="6973902" y="2096482"/>
            <a:ext cx="1659633" cy="1511817"/>
            <a:chOff x="3334926" y="5234452"/>
            <a:chExt cx="1639252" cy="1578726"/>
          </a:xfrm>
        </p:grpSpPr>
        <p:grpSp>
          <p:nvGrpSpPr>
            <p:cNvPr id="58" name="Group 57">
              <a:extLst>
                <a:ext uri="{FF2B5EF4-FFF2-40B4-BE49-F238E27FC236}">
                  <a16:creationId xmlns:a16="http://schemas.microsoft.com/office/drawing/2014/main" id="{539246DF-0A07-2181-F3D7-6313633ACF22}"/>
                </a:ext>
              </a:extLst>
            </p:cNvPr>
            <p:cNvGrpSpPr/>
            <p:nvPr/>
          </p:nvGrpSpPr>
          <p:grpSpPr>
            <a:xfrm>
              <a:off x="3334926" y="5234452"/>
              <a:ext cx="914400" cy="914400"/>
              <a:chOff x="3334926" y="5234452"/>
              <a:chExt cx="914400" cy="914400"/>
            </a:xfrm>
          </p:grpSpPr>
          <p:pic>
            <p:nvPicPr>
              <p:cNvPr id="1028" name="Graphic 1027" descr="Paper with solid fill">
                <a:extLst>
                  <a:ext uri="{FF2B5EF4-FFF2-40B4-BE49-F238E27FC236}">
                    <a16:creationId xmlns:a16="http://schemas.microsoft.com/office/drawing/2014/main" id="{D20AE985-AEB6-712F-F23A-40F15FCA91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34926" y="5234452"/>
                <a:ext cx="914400" cy="914400"/>
              </a:xfrm>
              <a:prstGeom prst="rect">
                <a:avLst/>
              </a:prstGeom>
            </p:spPr>
          </p:pic>
          <p:sp>
            <p:nvSpPr>
              <p:cNvPr id="1029" name="Rectangle: Rounded Corners 1028">
                <a:extLst>
                  <a:ext uri="{FF2B5EF4-FFF2-40B4-BE49-F238E27FC236}">
                    <a16:creationId xmlns:a16="http://schemas.microsoft.com/office/drawing/2014/main" id="{17116467-E75A-005D-CB88-9C2DAA38FAF9}"/>
                  </a:ext>
                </a:extLst>
              </p:cNvPr>
              <p:cNvSpPr/>
              <p:nvPr/>
            </p:nvSpPr>
            <p:spPr>
              <a:xfrm>
                <a:off x="3334926" y="5703813"/>
                <a:ext cx="428076" cy="215155"/>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RVT</a:t>
                </a:r>
              </a:p>
            </p:txBody>
          </p:sp>
        </p:grpSp>
        <p:grpSp>
          <p:nvGrpSpPr>
            <p:cNvPr id="59" name="Group 58">
              <a:extLst>
                <a:ext uri="{FF2B5EF4-FFF2-40B4-BE49-F238E27FC236}">
                  <a16:creationId xmlns:a16="http://schemas.microsoft.com/office/drawing/2014/main" id="{444D850A-4C86-8EA9-EE18-A7AE773490A5}"/>
                </a:ext>
              </a:extLst>
            </p:cNvPr>
            <p:cNvGrpSpPr/>
            <p:nvPr/>
          </p:nvGrpSpPr>
          <p:grpSpPr>
            <a:xfrm>
              <a:off x="3602390" y="5566615"/>
              <a:ext cx="1013259" cy="914400"/>
              <a:chOff x="3602390" y="5566615"/>
              <a:chExt cx="1013259" cy="914400"/>
            </a:xfrm>
          </p:grpSpPr>
          <p:pic>
            <p:nvPicPr>
              <p:cNvPr id="1025" name="Graphic 1024" descr="Paper with solid fill">
                <a:extLst>
                  <a:ext uri="{FF2B5EF4-FFF2-40B4-BE49-F238E27FC236}">
                    <a16:creationId xmlns:a16="http://schemas.microsoft.com/office/drawing/2014/main" id="{F57BE078-7410-526A-BBC2-BBBC46324F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01249" y="5566615"/>
                <a:ext cx="914400" cy="914400"/>
              </a:xfrm>
              <a:prstGeom prst="rect">
                <a:avLst/>
              </a:prstGeom>
            </p:spPr>
          </p:pic>
          <p:sp>
            <p:nvSpPr>
              <p:cNvPr id="1027" name="Rectangle: Rounded Corners 1026">
                <a:extLst>
                  <a:ext uri="{FF2B5EF4-FFF2-40B4-BE49-F238E27FC236}">
                    <a16:creationId xmlns:a16="http://schemas.microsoft.com/office/drawing/2014/main" id="{47E427E4-D39C-79D6-79B6-25E0582521DE}"/>
                  </a:ext>
                </a:extLst>
              </p:cNvPr>
              <p:cNvSpPr/>
              <p:nvPr/>
            </p:nvSpPr>
            <p:spPr>
              <a:xfrm>
                <a:off x="3602390" y="6079310"/>
                <a:ext cx="492162" cy="21515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DWG</a:t>
                </a:r>
              </a:p>
            </p:txBody>
          </p:sp>
        </p:grpSp>
        <p:grpSp>
          <p:nvGrpSpPr>
            <p:cNvPr id="60" name="Group 59">
              <a:extLst>
                <a:ext uri="{FF2B5EF4-FFF2-40B4-BE49-F238E27FC236}">
                  <a16:creationId xmlns:a16="http://schemas.microsoft.com/office/drawing/2014/main" id="{5F9915C2-4C13-2309-7C36-969FA0E4D8F7}"/>
                </a:ext>
              </a:extLst>
            </p:cNvPr>
            <p:cNvGrpSpPr/>
            <p:nvPr/>
          </p:nvGrpSpPr>
          <p:grpSpPr>
            <a:xfrm>
              <a:off x="4059778" y="5898778"/>
              <a:ext cx="914400" cy="914400"/>
              <a:chOff x="4059778" y="5898778"/>
              <a:chExt cx="914400" cy="914400"/>
            </a:xfrm>
          </p:grpSpPr>
          <p:pic>
            <p:nvPicPr>
              <p:cNvPr id="63" name="Graphic 62" descr="Paper with solid fill">
                <a:extLst>
                  <a:ext uri="{FF2B5EF4-FFF2-40B4-BE49-F238E27FC236}">
                    <a16:creationId xmlns:a16="http://schemas.microsoft.com/office/drawing/2014/main" id="{37B0E45D-1A9A-F500-DE2D-39D6F4BE7F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59778" y="5898778"/>
                <a:ext cx="914400" cy="914400"/>
              </a:xfrm>
              <a:prstGeom prst="rect">
                <a:avLst/>
              </a:prstGeom>
            </p:spPr>
          </p:pic>
          <p:sp>
            <p:nvSpPr>
              <p:cNvPr id="1024" name="Rectangle: Rounded Corners 1023">
                <a:extLst>
                  <a:ext uri="{FF2B5EF4-FFF2-40B4-BE49-F238E27FC236}">
                    <a16:creationId xmlns:a16="http://schemas.microsoft.com/office/drawing/2014/main" id="{BACD23A1-FB6E-540C-A82C-AB2F138A34DE}"/>
                  </a:ext>
                </a:extLst>
              </p:cNvPr>
              <p:cNvSpPr/>
              <p:nvPr/>
            </p:nvSpPr>
            <p:spPr>
              <a:xfrm>
                <a:off x="4059778" y="6411475"/>
                <a:ext cx="428076" cy="21515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IFC</a:t>
                </a:r>
              </a:p>
            </p:txBody>
          </p:sp>
        </p:grpSp>
        <p:sp>
          <p:nvSpPr>
            <p:cNvPr id="61" name="Rectangle 60">
              <a:extLst>
                <a:ext uri="{FF2B5EF4-FFF2-40B4-BE49-F238E27FC236}">
                  <a16:creationId xmlns:a16="http://schemas.microsoft.com/office/drawing/2014/main" id="{2DFD8FB9-1FBF-8970-0B19-2F5246CF3599}"/>
                </a:ext>
              </a:extLst>
            </p:cNvPr>
            <p:cNvSpPr/>
            <p:nvPr/>
          </p:nvSpPr>
          <p:spPr>
            <a:xfrm>
              <a:off x="3935506" y="5703813"/>
              <a:ext cx="242440" cy="3754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BFA616A-027C-AB7F-AED3-BA4654CD3E99}"/>
                </a:ext>
              </a:extLst>
            </p:cNvPr>
            <p:cNvSpPr/>
            <p:nvPr/>
          </p:nvSpPr>
          <p:spPr>
            <a:xfrm>
              <a:off x="4287679" y="6035978"/>
              <a:ext cx="242440" cy="3754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2" name="Group 1031">
            <a:extLst>
              <a:ext uri="{FF2B5EF4-FFF2-40B4-BE49-F238E27FC236}">
                <a16:creationId xmlns:a16="http://schemas.microsoft.com/office/drawing/2014/main" id="{4313BFC4-C2D1-C6F3-98E9-A3BD9F3B91D6}"/>
              </a:ext>
            </a:extLst>
          </p:cNvPr>
          <p:cNvGrpSpPr/>
          <p:nvPr/>
        </p:nvGrpSpPr>
        <p:grpSpPr>
          <a:xfrm>
            <a:off x="7399166" y="4332934"/>
            <a:ext cx="925769" cy="875646"/>
            <a:chOff x="7899367" y="4526229"/>
            <a:chExt cx="925769" cy="875646"/>
          </a:xfrm>
        </p:grpSpPr>
        <p:pic>
          <p:nvPicPr>
            <p:cNvPr id="1030" name="Graphic 1029" descr="Paper with solid fill">
              <a:extLst>
                <a:ext uri="{FF2B5EF4-FFF2-40B4-BE49-F238E27FC236}">
                  <a16:creationId xmlns:a16="http://schemas.microsoft.com/office/drawing/2014/main" id="{EFA4F5CF-775B-0FBF-9776-6D3A76FB1E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99367" y="4526229"/>
              <a:ext cx="925769" cy="875646"/>
            </a:xfrm>
            <a:prstGeom prst="rect">
              <a:avLst/>
            </a:prstGeom>
          </p:spPr>
        </p:pic>
        <p:sp>
          <p:nvSpPr>
            <p:cNvPr id="1031" name="Rectangle: Rounded Corners 1030">
              <a:extLst>
                <a:ext uri="{FF2B5EF4-FFF2-40B4-BE49-F238E27FC236}">
                  <a16:creationId xmlns:a16="http://schemas.microsoft.com/office/drawing/2014/main" id="{CAB12D90-9E01-38EA-5B07-DFD08238F47B}"/>
                </a:ext>
              </a:extLst>
            </p:cNvPr>
            <p:cNvSpPr/>
            <p:nvPr/>
          </p:nvSpPr>
          <p:spPr>
            <a:xfrm>
              <a:off x="7899367" y="4975698"/>
              <a:ext cx="433398" cy="20603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SVF</a:t>
              </a:r>
            </a:p>
          </p:txBody>
        </p:sp>
      </p:grpSp>
      <p:sp>
        <p:nvSpPr>
          <p:cNvPr id="1050" name="Rectangle 1049">
            <a:extLst>
              <a:ext uri="{FF2B5EF4-FFF2-40B4-BE49-F238E27FC236}">
                <a16:creationId xmlns:a16="http://schemas.microsoft.com/office/drawing/2014/main" id="{4CABD69B-A2C9-57AA-E382-51BD2612FA11}"/>
              </a:ext>
            </a:extLst>
          </p:cNvPr>
          <p:cNvSpPr/>
          <p:nvPr/>
        </p:nvSpPr>
        <p:spPr>
          <a:xfrm>
            <a:off x="7056654" y="3770251"/>
            <a:ext cx="2104262" cy="369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Translation from different formats to </a:t>
            </a:r>
            <a:r>
              <a:rPr lang="en-US" sz="1050" dirty="0" err="1"/>
              <a:t>svf</a:t>
            </a:r>
            <a:r>
              <a:rPr lang="en-US" sz="1050" dirty="0"/>
              <a:t> during upload process</a:t>
            </a:r>
          </a:p>
        </p:txBody>
      </p:sp>
      <p:pic>
        <p:nvPicPr>
          <p:cNvPr id="5" name="Picture 4">
            <a:extLst>
              <a:ext uri="{FF2B5EF4-FFF2-40B4-BE49-F238E27FC236}">
                <a16:creationId xmlns:a16="http://schemas.microsoft.com/office/drawing/2014/main" id="{AE2F69EB-48EA-B999-35F6-D53CCEA2891B}"/>
              </a:ext>
            </a:extLst>
          </p:cNvPr>
          <p:cNvPicPr>
            <a:picLocks noChangeAspect="1"/>
          </p:cNvPicPr>
          <p:nvPr/>
        </p:nvPicPr>
        <p:blipFill>
          <a:blip r:embed="rId11"/>
          <a:stretch>
            <a:fillRect/>
          </a:stretch>
        </p:blipFill>
        <p:spPr>
          <a:xfrm>
            <a:off x="9609136" y="3190117"/>
            <a:ext cx="2257740" cy="476316"/>
          </a:xfrm>
          <a:prstGeom prst="rect">
            <a:avLst/>
          </a:prstGeom>
        </p:spPr>
      </p:pic>
      <p:pic>
        <p:nvPicPr>
          <p:cNvPr id="8" name="Picture 7">
            <a:extLst>
              <a:ext uri="{FF2B5EF4-FFF2-40B4-BE49-F238E27FC236}">
                <a16:creationId xmlns:a16="http://schemas.microsoft.com/office/drawing/2014/main" id="{9F6C8B98-0AAE-C0B7-0574-671E31FD37DA}"/>
              </a:ext>
            </a:extLst>
          </p:cNvPr>
          <p:cNvPicPr>
            <a:picLocks noChangeAspect="1"/>
          </p:cNvPicPr>
          <p:nvPr/>
        </p:nvPicPr>
        <p:blipFill>
          <a:blip r:embed="rId12"/>
          <a:stretch>
            <a:fillRect/>
          </a:stretch>
        </p:blipFill>
        <p:spPr>
          <a:xfrm>
            <a:off x="9547268" y="3579906"/>
            <a:ext cx="2476846" cy="457264"/>
          </a:xfrm>
          <a:prstGeom prst="rect">
            <a:avLst/>
          </a:prstGeom>
        </p:spPr>
      </p:pic>
      <p:pic>
        <p:nvPicPr>
          <p:cNvPr id="13" name="Picture 12">
            <a:extLst>
              <a:ext uri="{FF2B5EF4-FFF2-40B4-BE49-F238E27FC236}">
                <a16:creationId xmlns:a16="http://schemas.microsoft.com/office/drawing/2014/main" id="{D1EFAE3B-990C-20CD-5992-67CF3B827A6F}"/>
              </a:ext>
            </a:extLst>
          </p:cNvPr>
          <p:cNvPicPr>
            <a:picLocks noChangeAspect="1"/>
          </p:cNvPicPr>
          <p:nvPr/>
        </p:nvPicPr>
        <p:blipFill>
          <a:blip r:embed="rId13"/>
          <a:stretch>
            <a:fillRect/>
          </a:stretch>
        </p:blipFill>
        <p:spPr>
          <a:xfrm>
            <a:off x="9537019" y="4048203"/>
            <a:ext cx="1371791" cy="457264"/>
          </a:xfrm>
          <a:prstGeom prst="rect">
            <a:avLst/>
          </a:prstGeom>
        </p:spPr>
      </p:pic>
      <p:sp>
        <p:nvSpPr>
          <p:cNvPr id="22" name="TextBox 21">
            <a:extLst>
              <a:ext uri="{FF2B5EF4-FFF2-40B4-BE49-F238E27FC236}">
                <a16:creationId xmlns:a16="http://schemas.microsoft.com/office/drawing/2014/main" id="{F7745A92-5E78-5D9D-FE14-745883369EE0}"/>
              </a:ext>
            </a:extLst>
          </p:cNvPr>
          <p:cNvSpPr txBox="1"/>
          <p:nvPr/>
        </p:nvSpPr>
        <p:spPr>
          <a:xfrm>
            <a:off x="9379522" y="4581148"/>
            <a:ext cx="2716968" cy="369332"/>
          </a:xfrm>
          <a:prstGeom prst="rect">
            <a:avLst/>
          </a:prstGeom>
          <a:noFill/>
        </p:spPr>
        <p:txBody>
          <a:bodyPr wrap="square">
            <a:spAutoFit/>
          </a:bodyPr>
          <a:lstStyle/>
          <a:p>
            <a:r>
              <a:rPr lang="en-US" dirty="0"/>
              <a:t>https://aps.autodesk.com/</a:t>
            </a:r>
          </a:p>
        </p:txBody>
      </p:sp>
    </p:spTree>
    <p:extLst>
      <p:ext uri="{BB962C8B-B14F-4D97-AF65-F5344CB8AC3E}">
        <p14:creationId xmlns:p14="http://schemas.microsoft.com/office/powerpoint/2010/main" val="63799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C92CB8E-A906-4904-8F71-0E8CD10EA3E9}"/>
              </a:ext>
            </a:extLst>
          </p:cNvPr>
          <p:cNvSpPr txBox="1"/>
          <p:nvPr/>
        </p:nvSpPr>
        <p:spPr>
          <a:xfrm>
            <a:off x="307157" y="512698"/>
            <a:ext cx="10176545" cy="646331"/>
          </a:xfrm>
          <a:prstGeom prst="rect">
            <a:avLst/>
          </a:prstGeom>
          <a:noFill/>
        </p:spPr>
        <p:txBody>
          <a:bodyPr wrap="square" rtlCol="0">
            <a:spAutoFit/>
          </a:bodyPr>
          <a:lstStyle/>
          <a:p>
            <a:r>
              <a:rPr lang="en-US" dirty="0"/>
              <a:t>When exporting the data from Revit into </a:t>
            </a:r>
            <a:r>
              <a:rPr lang="en-US" dirty="0" err="1"/>
              <a:t>COBie</a:t>
            </a:r>
            <a:r>
              <a:rPr lang="en-US" dirty="0"/>
              <a:t> the GUID for each model component is capture as the external identifier. </a:t>
            </a:r>
          </a:p>
        </p:txBody>
      </p:sp>
      <p:pic>
        <p:nvPicPr>
          <p:cNvPr id="4" name="Picture 3">
            <a:extLst>
              <a:ext uri="{FF2B5EF4-FFF2-40B4-BE49-F238E27FC236}">
                <a16:creationId xmlns:a16="http://schemas.microsoft.com/office/drawing/2014/main" id="{D4B05923-34F1-4EEB-AD39-BFAB209A5CE3}"/>
              </a:ext>
            </a:extLst>
          </p:cNvPr>
          <p:cNvPicPr>
            <a:picLocks noChangeAspect="1"/>
          </p:cNvPicPr>
          <p:nvPr/>
        </p:nvPicPr>
        <p:blipFill>
          <a:blip r:embed="rId2"/>
          <a:stretch>
            <a:fillRect/>
          </a:stretch>
        </p:blipFill>
        <p:spPr>
          <a:xfrm>
            <a:off x="1573758" y="3565187"/>
            <a:ext cx="10455946" cy="3073527"/>
          </a:xfrm>
          <a:prstGeom prst="rect">
            <a:avLst/>
          </a:prstGeom>
        </p:spPr>
      </p:pic>
      <p:pic>
        <p:nvPicPr>
          <p:cNvPr id="5" name="Picture 4">
            <a:extLst>
              <a:ext uri="{FF2B5EF4-FFF2-40B4-BE49-F238E27FC236}">
                <a16:creationId xmlns:a16="http://schemas.microsoft.com/office/drawing/2014/main" id="{157C6E04-9592-43DA-BB76-49FBB0BA88B3}"/>
              </a:ext>
            </a:extLst>
          </p:cNvPr>
          <p:cNvPicPr>
            <a:picLocks noChangeAspect="1"/>
          </p:cNvPicPr>
          <p:nvPr/>
        </p:nvPicPr>
        <p:blipFill>
          <a:blip r:embed="rId3"/>
          <a:stretch>
            <a:fillRect/>
          </a:stretch>
        </p:blipFill>
        <p:spPr>
          <a:xfrm>
            <a:off x="307157" y="1159029"/>
            <a:ext cx="10371719" cy="2133785"/>
          </a:xfrm>
          <a:prstGeom prst="rect">
            <a:avLst/>
          </a:prstGeom>
        </p:spPr>
      </p:pic>
      <p:sp>
        <p:nvSpPr>
          <p:cNvPr id="32" name="TextBox 31">
            <a:extLst>
              <a:ext uri="{FF2B5EF4-FFF2-40B4-BE49-F238E27FC236}">
                <a16:creationId xmlns:a16="http://schemas.microsoft.com/office/drawing/2014/main" id="{EDAFCFD1-63BF-4255-B6F6-C05CD12B350E}"/>
              </a:ext>
            </a:extLst>
          </p:cNvPr>
          <p:cNvSpPr txBox="1"/>
          <p:nvPr/>
        </p:nvSpPr>
        <p:spPr>
          <a:xfrm>
            <a:off x="162296" y="3823935"/>
            <a:ext cx="1266601" cy="2308324"/>
          </a:xfrm>
          <a:prstGeom prst="rect">
            <a:avLst/>
          </a:prstGeom>
          <a:noFill/>
        </p:spPr>
        <p:txBody>
          <a:bodyPr wrap="square" rtlCol="0">
            <a:spAutoFit/>
          </a:bodyPr>
          <a:lstStyle/>
          <a:p>
            <a:r>
              <a:rPr lang="en-US" dirty="0"/>
              <a:t>This is set on the modelid field of the Location record created in Maximo</a:t>
            </a:r>
          </a:p>
        </p:txBody>
      </p:sp>
      <p:sp>
        <p:nvSpPr>
          <p:cNvPr id="10" name="Oval 9">
            <a:extLst>
              <a:ext uri="{FF2B5EF4-FFF2-40B4-BE49-F238E27FC236}">
                <a16:creationId xmlns:a16="http://schemas.microsoft.com/office/drawing/2014/main" id="{F12B7F91-BD2A-4681-9CB7-F0D94F747BCA}"/>
              </a:ext>
            </a:extLst>
          </p:cNvPr>
          <p:cNvSpPr/>
          <p:nvPr/>
        </p:nvSpPr>
        <p:spPr>
          <a:xfrm>
            <a:off x="8016949" y="1664677"/>
            <a:ext cx="3125972" cy="1125415"/>
          </a:xfrm>
          <a:prstGeom prst="ellipse">
            <a:avLst/>
          </a:prstGeom>
          <a:solidFill>
            <a:srgbClr val="FFC000">
              <a:alpha val="2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FF1E733-0214-4D3C-B7BF-426D3290186C}"/>
              </a:ext>
            </a:extLst>
          </p:cNvPr>
          <p:cNvSpPr/>
          <p:nvPr/>
        </p:nvSpPr>
        <p:spPr>
          <a:xfrm>
            <a:off x="6801731" y="3565187"/>
            <a:ext cx="3125972" cy="1125415"/>
          </a:xfrm>
          <a:prstGeom prst="ellipse">
            <a:avLst/>
          </a:prstGeom>
          <a:solidFill>
            <a:srgbClr val="FFC000">
              <a:alpha val="2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50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C92CB8E-A906-4904-8F71-0E8CD10EA3E9}"/>
              </a:ext>
            </a:extLst>
          </p:cNvPr>
          <p:cNvSpPr txBox="1"/>
          <p:nvPr/>
        </p:nvSpPr>
        <p:spPr>
          <a:xfrm>
            <a:off x="307157" y="512698"/>
            <a:ext cx="10176545" cy="923330"/>
          </a:xfrm>
          <a:prstGeom prst="rect">
            <a:avLst/>
          </a:prstGeom>
          <a:noFill/>
        </p:spPr>
        <p:txBody>
          <a:bodyPr wrap="square" rtlCol="0">
            <a:spAutoFit/>
          </a:bodyPr>
          <a:lstStyle/>
          <a:p>
            <a:r>
              <a:rPr lang="en-US" dirty="0"/>
              <a:t>Result is when a location record is open in Maximo this modelid value is used to display the component in the model file.  Also, when a different component in the model file is selected in the viewer the record in Maximo is selected based on the modelid. </a:t>
            </a:r>
          </a:p>
        </p:txBody>
      </p:sp>
      <p:pic>
        <p:nvPicPr>
          <p:cNvPr id="4" name="Picture 3">
            <a:extLst>
              <a:ext uri="{FF2B5EF4-FFF2-40B4-BE49-F238E27FC236}">
                <a16:creationId xmlns:a16="http://schemas.microsoft.com/office/drawing/2014/main" id="{7C360441-91BF-478F-B79A-80997FA4F9B4}"/>
              </a:ext>
            </a:extLst>
          </p:cNvPr>
          <p:cNvPicPr>
            <a:picLocks noChangeAspect="1"/>
          </p:cNvPicPr>
          <p:nvPr/>
        </p:nvPicPr>
        <p:blipFill>
          <a:blip r:embed="rId2"/>
          <a:stretch>
            <a:fillRect/>
          </a:stretch>
        </p:blipFill>
        <p:spPr>
          <a:xfrm>
            <a:off x="398896" y="2759649"/>
            <a:ext cx="5506193" cy="3807653"/>
          </a:xfrm>
          <a:prstGeom prst="rect">
            <a:avLst/>
          </a:prstGeom>
        </p:spPr>
      </p:pic>
      <p:sp>
        <p:nvSpPr>
          <p:cNvPr id="6" name="TextBox 5">
            <a:extLst>
              <a:ext uri="{FF2B5EF4-FFF2-40B4-BE49-F238E27FC236}">
                <a16:creationId xmlns:a16="http://schemas.microsoft.com/office/drawing/2014/main" id="{77A4D748-737B-420B-AB12-C611D2B67136}"/>
              </a:ext>
            </a:extLst>
          </p:cNvPr>
          <p:cNvSpPr txBox="1"/>
          <p:nvPr/>
        </p:nvSpPr>
        <p:spPr>
          <a:xfrm>
            <a:off x="7408930" y="1927072"/>
            <a:ext cx="3760855" cy="646331"/>
          </a:xfrm>
          <a:prstGeom prst="rect">
            <a:avLst/>
          </a:prstGeom>
          <a:noFill/>
        </p:spPr>
        <p:txBody>
          <a:bodyPr wrap="square" rtlCol="0">
            <a:spAutoFit/>
          </a:bodyPr>
          <a:lstStyle/>
          <a:p>
            <a:r>
              <a:rPr lang="en-US" dirty="0"/>
              <a:t>Clicking on boiler in the viewer, changes the location record to boiler</a:t>
            </a:r>
          </a:p>
        </p:txBody>
      </p:sp>
      <p:pic>
        <p:nvPicPr>
          <p:cNvPr id="5" name="Picture 4">
            <a:extLst>
              <a:ext uri="{FF2B5EF4-FFF2-40B4-BE49-F238E27FC236}">
                <a16:creationId xmlns:a16="http://schemas.microsoft.com/office/drawing/2014/main" id="{F0C90CA6-7635-4390-95A2-EB1C45F1EEFA}"/>
              </a:ext>
            </a:extLst>
          </p:cNvPr>
          <p:cNvPicPr>
            <a:picLocks noChangeAspect="1"/>
          </p:cNvPicPr>
          <p:nvPr/>
        </p:nvPicPr>
        <p:blipFill>
          <a:blip r:embed="rId3"/>
          <a:stretch>
            <a:fillRect/>
          </a:stretch>
        </p:blipFill>
        <p:spPr>
          <a:xfrm>
            <a:off x="6582131" y="2759649"/>
            <a:ext cx="5414454" cy="3492295"/>
          </a:xfrm>
          <a:prstGeom prst="rect">
            <a:avLst/>
          </a:prstGeom>
        </p:spPr>
      </p:pic>
      <p:sp>
        <p:nvSpPr>
          <p:cNvPr id="8" name="TextBox 7">
            <a:extLst>
              <a:ext uri="{FF2B5EF4-FFF2-40B4-BE49-F238E27FC236}">
                <a16:creationId xmlns:a16="http://schemas.microsoft.com/office/drawing/2014/main" id="{1C5C703E-D80F-4FAF-966F-6A25D701EEC0}"/>
              </a:ext>
            </a:extLst>
          </p:cNvPr>
          <p:cNvSpPr txBox="1"/>
          <p:nvPr/>
        </p:nvSpPr>
        <p:spPr>
          <a:xfrm>
            <a:off x="1692933" y="2065572"/>
            <a:ext cx="2680593" cy="369332"/>
          </a:xfrm>
          <a:prstGeom prst="rect">
            <a:avLst/>
          </a:prstGeom>
          <a:noFill/>
        </p:spPr>
        <p:txBody>
          <a:bodyPr wrap="square" rtlCol="0">
            <a:spAutoFit/>
          </a:bodyPr>
          <a:lstStyle/>
          <a:p>
            <a:r>
              <a:rPr lang="en-US" dirty="0"/>
              <a:t>Vertical tank is selected.</a:t>
            </a:r>
          </a:p>
        </p:txBody>
      </p:sp>
    </p:spTree>
    <p:extLst>
      <p:ext uri="{BB962C8B-B14F-4D97-AF65-F5344CB8AC3E}">
        <p14:creationId xmlns:p14="http://schemas.microsoft.com/office/powerpoint/2010/main" val="168922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C92CB8E-A906-4904-8F71-0E8CD10EA3E9}"/>
              </a:ext>
            </a:extLst>
          </p:cNvPr>
          <p:cNvSpPr txBox="1"/>
          <p:nvPr/>
        </p:nvSpPr>
        <p:spPr>
          <a:xfrm>
            <a:off x="307157" y="512698"/>
            <a:ext cx="10176545" cy="646331"/>
          </a:xfrm>
          <a:prstGeom prst="rect">
            <a:avLst/>
          </a:prstGeom>
          <a:noFill/>
        </p:spPr>
        <p:txBody>
          <a:bodyPr wrap="square" rtlCol="0">
            <a:spAutoFit/>
          </a:bodyPr>
          <a:lstStyle/>
          <a:p>
            <a:r>
              <a:rPr lang="en-US" dirty="0"/>
              <a:t>In the viewer we can select multiple components that are referenced by Maximo WO by clicking on Display Work Detail button in the Viewer and then Display All option in the dialog.</a:t>
            </a:r>
          </a:p>
        </p:txBody>
      </p:sp>
      <p:pic>
        <p:nvPicPr>
          <p:cNvPr id="2" name="Picture 1">
            <a:extLst>
              <a:ext uri="{FF2B5EF4-FFF2-40B4-BE49-F238E27FC236}">
                <a16:creationId xmlns:a16="http://schemas.microsoft.com/office/drawing/2014/main" id="{4E6B2C23-9DA6-41F5-925A-B8777BA1A1FB}"/>
              </a:ext>
            </a:extLst>
          </p:cNvPr>
          <p:cNvPicPr>
            <a:picLocks noChangeAspect="1"/>
          </p:cNvPicPr>
          <p:nvPr/>
        </p:nvPicPr>
        <p:blipFill>
          <a:blip r:embed="rId2"/>
          <a:stretch>
            <a:fillRect/>
          </a:stretch>
        </p:blipFill>
        <p:spPr>
          <a:xfrm>
            <a:off x="401423" y="1581931"/>
            <a:ext cx="7178662" cy="4480948"/>
          </a:xfrm>
          <a:prstGeom prst="rect">
            <a:avLst/>
          </a:prstGeom>
        </p:spPr>
      </p:pic>
      <p:sp>
        <p:nvSpPr>
          <p:cNvPr id="9" name="TextBox 8">
            <a:extLst>
              <a:ext uri="{FF2B5EF4-FFF2-40B4-BE49-F238E27FC236}">
                <a16:creationId xmlns:a16="http://schemas.microsoft.com/office/drawing/2014/main" id="{8A2CEB95-FBEE-4C21-B9DB-F47A953AA627}"/>
              </a:ext>
            </a:extLst>
          </p:cNvPr>
          <p:cNvSpPr txBox="1"/>
          <p:nvPr/>
        </p:nvSpPr>
        <p:spPr>
          <a:xfrm>
            <a:off x="7884628" y="1506763"/>
            <a:ext cx="3905950" cy="923330"/>
          </a:xfrm>
          <a:prstGeom prst="rect">
            <a:avLst/>
          </a:prstGeom>
          <a:noFill/>
        </p:spPr>
        <p:txBody>
          <a:bodyPr wrap="square" rtlCol="0">
            <a:spAutoFit/>
          </a:bodyPr>
          <a:lstStyle/>
          <a:p>
            <a:r>
              <a:rPr lang="en-US" dirty="0"/>
              <a:t>Here the components highlighted blue each have open WO in Maximo Work Order Tracking application </a:t>
            </a:r>
          </a:p>
        </p:txBody>
      </p:sp>
      <p:pic>
        <p:nvPicPr>
          <p:cNvPr id="3" name="Picture 2">
            <a:extLst>
              <a:ext uri="{FF2B5EF4-FFF2-40B4-BE49-F238E27FC236}">
                <a16:creationId xmlns:a16="http://schemas.microsoft.com/office/drawing/2014/main" id="{4FB5CA8D-1A24-4124-8E46-F7A59B47E0BF}"/>
              </a:ext>
            </a:extLst>
          </p:cNvPr>
          <p:cNvPicPr>
            <a:picLocks noChangeAspect="1"/>
          </p:cNvPicPr>
          <p:nvPr/>
        </p:nvPicPr>
        <p:blipFill>
          <a:blip r:embed="rId3"/>
          <a:stretch>
            <a:fillRect/>
          </a:stretch>
        </p:blipFill>
        <p:spPr>
          <a:xfrm>
            <a:off x="7803368" y="2430093"/>
            <a:ext cx="4273627" cy="2378964"/>
          </a:xfrm>
          <a:prstGeom prst="rect">
            <a:avLst/>
          </a:prstGeom>
        </p:spPr>
      </p:pic>
    </p:spTree>
    <p:extLst>
      <p:ext uri="{BB962C8B-B14F-4D97-AF65-F5344CB8AC3E}">
        <p14:creationId xmlns:p14="http://schemas.microsoft.com/office/powerpoint/2010/main" val="2542092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278</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Knowles</dc:creator>
  <cp:lastModifiedBy>THOMAS Knowles</cp:lastModifiedBy>
  <cp:revision>16</cp:revision>
  <dcterms:created xsi:type="dcterms:W3CDTF">2019-12-09T13:03:13Z</dcterms:created>
  <dcterms:modified xsi:type="dcterms:W3CDTF">2024-03-21T14:56:02Z</dcterms:modified>
</cp:coreProperties>
</file>