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6"/>
  </p:notesMasterIdLst>
  <p:sldIdLst>
    <p:sldId id="256" r:id="rId2"/>
    <p:sldId id="2147374776" r:id="rId3"/>
    <p:sldId id="2147374775" r:id="rId4"/>
    <p:sldId id="2147374774" r:id="rId5"/>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55" userDrawn="1">
          <p15:clr>
            <a:srgbClr val="A4A3A4"/>
          </p15:clr>
        </p15:guide>
        <p15:guide id="2" pos="118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1C1"/>
    <a:srgbClr val="FF0D0D"/>
    <a:srgbClr val="1827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20"/>
    <p:restoredTop sz="96327"/>
  </p:normalViewPr>
  <p:slideViewPr>
    <p:cSldViewPr snapToGrid="0" snapToObjects="1" showGuides="1">
      <p:cViewPr varScale="1">
        <p:scale>
          <a:sx n="60" d="100"/>
          <a:sy n="60" d="100"/>
        </p:scale>
        <p:origin x="1028" y="44"/>
      </p:cViewPr>
      <p:guideLst>
        <p:guide orient="horz" pos="2455"/>
        <p:guide pos="118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2A4141-DB8E-4945-B4BE-7F93ECA53710}" type="datetimeFigureOut">
              <a:rPr lang="de-DE" smtClean="0"/>
              <a:t>07.05.2025</a:t>
            </a:fld>
            <a:endParaRPr lang="de-D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D33CCD-B1B1-8C41-8B1A-1F2BDB55FF0D}" type="slidenum">
              <a:rPr lang="de-DE" smtClean="0"/>
              <a:t>‹#›</a:t>
            </a:fld>
            <a:endParaRPr lang="de-DE"/>
          </a:p>
        </p:txBody>
      </p:sp>
    </p:spTree>
    <p:extLst>
      <p:ext uri="{BB962C8B-B14F-4D97-AF65-F5344CB8AC3E}">
        <p14:creationId xmlns:p14="http://schemas.microsoft.com/office/powerpoint/2010/main" val="3211674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0746DE6-3336-457D-A091-FA20AC1C536E}" type="slidenum">
              <a:rPr lang="en-US" smtClean="0"/>
              <a:t>2</a:t>
            </a:fld>
            <a:endParaRPr lang="en-US"/>
          </a:p>
        </p:txBody>
      </p:sp>
    </p:spTree>
    <p:extLst>
      <p:ext uri="{BB962C8B-B14F-4D97-AF65-F5344CB8AC3E}">
        <p14:creationId xmlns:p14="http://schemas.microsoft.com/office/powerpoint/2010/main" val="1794723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DCD22E-33A5-6D44-9E6F-B0BCEC78163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de-DE"/>
          </a:p>
        </p:txBody>
      </p:sp>
      <p:sp>
        <p:nvSpPr>
          <p:cNvPr id="3" name="Subtitle 2">
            <a:extLst>
              <a:ext uri="{FF2B5EF4-FFF2-40B4-BE49-F238E27FC236}">
                <a16:creationId xmlns:a16="http://schemas.microsoft.com/office/drawing/2014/main" id="{1D0AC6E5-2301-3540-86FF-E5B053961EB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de-DE"/>
          </a:p>
        </p:txBody>
      </p:sp>
      <p:sp>
        <p:nvSpPr>
          <p:cNvPr id="4" name="Date Placeholder 3">
            <a:extLst>
              <a:ext uri="{FF2B5EF4-FFF2-40B4-BE49-F238E27FC236}">
                <a16:creationId xmlns:a16="http://schemas.microsoft.com/office/drawing/2014/main" id="{0E6391A9-312E-4045-8A43-F6DD1DCAEA63}"/>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5" name="Footer Placeholder 4">
            <a:extLst>
              <a:ext uri="{FF2B5EF4-FFF2-40B4-BE49-F238E27FC236}">
                <a16:creationId xmlns:a16="http://schemas.microsoft.com/office/drawing/2014/main" id="{E64EED39-9DFE-8E43-8DE5-F8356FCA6FBF}"/>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BF38FC31-6112-1341-A42F-E9100856CC13}"/>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1277065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7736A-54E2-A648-A9DC-B614B58DD10C}"/>
              </a:ext>
            </a:extLst>
          </p:cNvPr>
          <p:cNvSpPr>
            <a:spLocks noGrp="1"/>
          </p:cNvSpPr>
          <p:nvPr>
            <p:ph type="title"/>
          </p:nvPr>
        </p:nvSpPr>
        <p:spPr/>
        <p:txBody>
          <a:bodyPr/>
          <a:lstStyle/>
          <a:p>
            <a:r>
              <a:rPr lang="en-GB"/>
              <a:t>Click to edit Master title style</a:t>
            </a:r>
            <a:endParaRPr lang="de-DE"/>
          </a:p>
        </p:txBody>
      </p:sp>
      <p:sp>
        <p:nvSpPr>
          <p:cNvPr id="3" name="Vertical Text Placeholder 2">
            <a:extLst>
              <a:ext uri="{FF2B5EF4-FFF2-40B4-BE49-F238E27FC236}">
                <a16:creationId xmlns:a16="http://schemas.microsoft.com/office/drawing/2014/main" id="{4A560F97-AC35-CF4D-BDDD-97BF093D7E4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e Placeholder 3">
            <a:extLst>
              <a:ext uri="{FF2B5EF4-FFF2-40B4-BE49-F238E27FC236}">
                <a16:creationId xmlns:a16="http://schemas.microsoft.com/office/drawing/2014/main" id="{73C76893-030C-5D47-B5E2-FE53F73180A8}"/>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5" name="Footer Placeholder 4">
            <a:extLst>
              <a:ext uri="{FF2B5EF4-FFF2-40B4-BE49-F238E27FC236}">
                <a16:creationId xmlns:a16="http://schemas.microsoft.com/office/drawing/2014/main" id="{0A4F43D0-F337-D047-B907-C75581F91E0A}"/>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3349B88E-B157-0340-BD7D-5FEBF695AB92}"/>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2697956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4C7E31A-91D1-7C48-BE0D-32E4EB9844CB}"/>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de-DE"/>
          </a:p>
        </p:txBody>
      </p:sp>
      <p:sp>
        <p:nvSpPr>
          <p:cNvPr id="3" name="Vertical Text Placeholder 2">
            <a:extLst>
              <a:ext uri="{FF2B5EF4-FFF2-40B4-BE49-F238E27FC236}">
                <a16:creationId xmlns:a16="http://schemas.microsoft.com/office/drawing/2014/main" id="{159C5337-83E7-DC49-A77E-949190E9FD9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e Placeholder 3">
            <a:extLst>
              <a:ext uri="{FF2B5EF4-FFF2-40B4-BE49-F238E27FC236}">
                <a16:creationId xmlns:a16="http://schemas.microsoft.com/office/drawing/2014/main" id="{C63DC751-0D83-EC47-BD31-54A35C1E52AB}"/>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5" name="Footer Placeholder 4">
            <a:extLst>
              <a:ext uri="{FF2B5EF4-FFF2-40B4-BE49-F238E27FC236}">
                <a16:creationId xmlns:a16="http://schemas.microsoft.com/office/drawing/2014/main" id="{A0C4D69C-3E74-F741-A231-8B40CDCF1E18}"/>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E209325E-A5B7-C44A-9C07-59A228CE67DA}"/>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2215248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efau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en-US"/>
          </a:p>
        </p:txBody>
      </p:sp>
      <p:sp>
        <p:nvSpPr>
          <p:cNvPr id="3" name="Foliennummernplatzhalter 2"/>
          <p:cNvSpPr>
            <a:spLocks noGrp="1"/>
          </p:cNvSpPr>
          <p:nvPr>
            <p:ph type="sldNum" sz="quarter" idx="10"/>
          </p:nvPr>
        </p:nvSpPr>
        <p:spPr/>
        <p:txBody>
          <a:bodyPr/>
          <a:lstStyle/>
          <a:p>
            <a:fld id="{8C92022D-97A0-B14B-890D-896A45A280EE}" type="slidenum">
              <a:rPr lang="en-US" smtClean="0"/>
              <a:pPr/>
              <a:t>‹#›</a:t>
            </a:fld>
            <a:endParaRPr lang="en-US" dirty="0"/>
          </a:p>
        </p:txBody>
      </p:sp>
      <p:sp>
        <p:nvSpPr>
          <p:cNvPr id="4" name="Fußzeilenplatzhalter 3"/>
          <p:cNvSpPr>
            <a:spLocks noGrp="1"/>
          </p:cNvSpPr>
          <p:nvPr>
            <p:ph type="ftr" sz="quarter" idx="11"/>
          </p:nvPr>
        </p:nvSpPr>
        <p:spPr/>
        <p:txBody>
          <a:bodyPr/>
          <a:lstStyle/>
          <a:p>
            <a:pPr>
              <a:defRPr/>
            </a:pPr>
            <a:r>
              <a:rPr lang="en-US"/>
              <a:t>Daimler and IBM confidential</a:t>
            </a:r>
            <a:endParaRPr lang="en-US" dirty="0"/>
          </a:p>
        </p:txBody>
      </p:sp>
      <p:sp>
        <p:nvSpPr>
          <p:cNvPr id="5" name="Datumsplatzhalter 4"/>
          <p:cNvSpPr>
            <a:spLocks noGrp="1"/>
          </p:cNvSpPr>
          <p:nvPr>
            <p:ph type="dt" sz="half" idx="12"/>
          </p:nvPr>
        </p:nvSpPr>
        <p:spPr/>
        <p:txBody>
          <a:bodyPr/>
          <a:lstStyle/>
          <a:p>
            <a:endParaRPr lang="en-US" dirty="0"/>
          </a:p>
        </p:txBody>
      </p:sp>
      <p:sp>
        <p:nvSpPr>
          <p:cNvPr id="8" name="Textplatzhalter 7"/>
          <p:cNvSpPr>
            <a:spLocks noGrp="1"/>
          </p:cNvSpPr>
          <p:nvPr>
            <p:ph type="body" sz="quarter" idx="13"/>
          </p:nvPr>
        </p:nvSpPr>
        <p:spPr>
          <a:xfrm>
            <a:off x="243417" y="1916113"/>
            <a:ext cx="11582400" cy="4392612"/>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a:p>
        </p:txBody>
      </p:sp>
    </p:spTree>
    <p:extLst>
      <p:ext uri="{BB962C8B-B14F-4D97-AF65-F5344CB8AC3E}">
        <p14:creationId xmlns:p14="http://schemas.microsoft.com/office/powerpoint/2010/main" val="87353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FC2A6-14E9-344D-A39A-131F8C7FBFFE}"/>
              </a:ext>
            </a:extLst>
          </p:cNvPr>
          <p:cNvSpPr>
            <a:spLocks noGrp="1"/>
          </p:cNvSpPr>
          <p:nvPr>
            <p:ph type="title"/>
          </p:nvPr>
        </p:nvSpPr>
        <p:spPr/>
        <p:txBody>
          <a:bodyPr/>
          <a:lstStyle/>
          <a:p>
            <a:r>
              <a:rPr lang="en-GB"/>
              <a:t>Click to edit Master title style</a:t>
            </a:r>
            <a:endParaRPr lang="de-DE"/>
          </a:p>
        </p:txBody>
      </p:sp>
      <p:sp>
        <p:nvSpPr>
          <p:cNvPr id="3" name="Content Placeholder 2">
            <a:extLst>
              <a:ext uri="{FF2B5EF4-FFF2-40B4-BE49-F238E27FC236}">
                <a16:creationId xmlns:a16="http://schemas.microsoft.com/office/drawing/2014/main" id="{1332D75E-2B4A-5642-9E0B-DE201D6EB10F}"/>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e Placeholder 3">
            <a:extLst>
              <a:ext uri="{FF2B5EF4-FFF2-40B4-BE49-F238E27FC236}">
                <a16:creationId xmlns:a16="http://schemas.microsoft.com/office/drawing/2014/main" id="{1A9F48BA-37E7-3C40-9169-8B3DD97C76FB}"/>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5" name="Footer Placeholder 4">
            <a:extLst>
              <a:ext uri="{FF2B5EF4-FFF2-40B4-BE49-F238E27FC236}">
                <a16:creationId xmlns:a16="http://schemas.microsoft.com/office/drawing/2014/main" id="{31C6CB8F-1ACA-0F49-A34A-88F96A99F315}"/>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80B8591B-CA8C-EA4F-B9D0-07E8FFF6D67B}"/>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151354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EB363-6404-9A4E-BA94-2D40BAB747B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de-DE"/>
          </a:p>
        </p:txBody>
      </p:sp>
      <p:sp>
        <p:nvSpPr>
          <p:cNvPr id="3" name="Text Placeholder 2">
            <a:extLst>
              <a:ext uri="{FF2B5EF4-FFF2-40B4-BE49-F238E27FC236}">
                <a16:creationId xmlns:a16="http://schemas.microsoft.com/office/drawing/2014/main" id="{40751A76-4C28-0346-AC12-1C498643BB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005622D-677A-6648-B9AE-F74D2F2D47D6}"/>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5" name="Footer Placeholder 4">
            <a:extLst>
              <a:ext uri="{FF2B5EF4-FFF2-40B4-BE49-F238E27FC236}">
                <a16:creationId xmlns:a16="http://schemas.microsoft.com/office/drawing/2014/main" id="{D1BF0FF4-5980-9448-A4A7-50FAE05ABCA7}"/>
              </a:ext>
            </a:extLst>
          </p:cNvPr>
          <p:cNvSpPr>
            <a:spLocks noGrp="1"/>
          </p:cNvSpPr>
          <p:nvPr>
            <p:ph type="ftr" sz="quarter" idx="11"/>
          </p:nvPr>
        </p:nvSpPr>
        <p:spPr/>
        <p:txBody>
          <a:bodyPr/>
          <a:lstStyle/>
          <a:p>
            <a:endParaRPr lang="de-DE"/>
          </a:p>
        </p:txBody>
      </p:sp>
      <p:sp>
        <p:nvSpPr>
          <p:cNvPr id="6" name="Slide Number Placeholder 5">
            <a:extLst>
              <a:ext uri="{FF2B5EF4-FFF2-40B4-BE49-F238E27FC236}">
                <a16:creationId xmlns:a16="http://schemas.microsoft.com/office/drawing/2014/main" id="{A7CE0A7B-E4C0-9848-BC44-98A241869535}"/>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2701500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85167-61DB-2B47-AB29-263B00256647}"/>
              </a:ext>
            </a:extLst>
          </p:cNvPr>
          <p:cNvSpPr>
            <a:spLocks noGrp="1"/>
          </p:cNvSpPr>
          <p:nvPr>
            <p:ph type="title"/>
          </p:nvPr>
        </p:nvSpPr>
        <p:spPr/>
        <p:txBody>
          <a:bodyPr/>
          <a:lstStyle/>
          <a:p>
            <a:r>
              <a:rPr lang="en-GB"/>
              <a:t>Click to edit Master title style</a:t>
            </a:r>
            <a:endParaRPr lang="de-DE"/>
          </a:p>
        </p:txBody>
      </p:sp>
      <p:sp>
        <p:nvSpPr>
          <p:cNvPr id="3" name="Content Placeholder 2">
            <a:extLst>
              <a:ext uri="{FF2B5EF4-FFF2-40B4-BE49-F238E27FC236}">
                <a16:creationId xmlns:a16="http://schemas.microsoft.com/office/drawing/2014/main" id="{FAAEB282-5BA6-4347-94E3-BF2BB55FB8F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Content Placeholder 3">
            <a:extLst>
              <a:ext uri="{FF2B5EF4-FFF2-40B4-BE49-F238E27FC236}">
                <a16:creationId xmlns:a16="http://schemas.microsoft.com/office/drawing/2014/main" id="{D58C0627-0051-D04B-9452-684EE07F560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5" name="Date Placeholder 4">
            <a:extLst>
              <a:ext uri="{FF2B5EF4-FFF2-40B4-BE49-F238E27FC236}">
                <a16:creationId xmlns:a16="http://schemas.microsoft.com/office/drawing/2014/main" id="{C5BF5FDD-7A61-7747-A9A8-19899E91BB84}"/>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6" name="Footer Placeholder 5">
            <a:extLst>
              <a:ext uri="{FF2B5EF4-FFF2-40B4-BE49-F238E27FC236}">
                <a16:creationId xmlns:a16="http://schemas.microsoft.com/office/drawing/2014/main" id="{3D3BDA2B-3EA5-3D46-9CA5-5E9205C7EA8B}"/>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20D77084-D6B7-2D48-A2B5-9CC23CDEBC6E}"/>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2327887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B90E6-A9E0-D543-8CB2-C5645998B3FB}"/>
              </a:ext>
            </a:extLst>
          </p:cNvPr>
          <p:cNvSpPr>
            <a:spLocks noGrp="1"/>
          </p:cNvSpPr>
          <p:nvPr>
            <p:ph type="title"/>
          </p:nvPr>
        </p:nvSpPr>
        <p:spPr>
          <a:xfrm>
            <a:off x="839788" y="365125"/>
            <a:ext cx="10515600" cy="1325563"/>
          </a:xfrm>
        </p:spPr>
        <p:txBody>
          <a:bodyPr/>
          <a:lstStyle/>
          <a:p>
            <a:r>
              <a:rPr lang="en-GB"/>
              <a:t>Click to edit Master title style</a:t>
            </a:r>
            <a:endParaRPr lang="de-DE"/>
          </a:p>
        </p:txBody>
      </p:sp>
      <p:sp>
        <p:nvSpPr>
          <p:cNvPr id="3" name="Text Placeholder 2">
            <a:extLst>
              <a:ext uri="{FF2B5EF4-FFF2-40B4-BE49-F238E27FC236}">
                <a16:creationId xmlns:a16="http://schemas.microsoft.com/office/drawing/2014/main" id="{4FB035EF-E2EF-7B48-8C7E-DA943D7920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252E374-DF5E-B842-A531-EEB677A72E9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5" name="Text Placeholder 4">
            <a:extLst>
              <a:ext uri="{FF2B5EF4-FFF2-40B4-BE49-F238E27FC236}">
                <a16:creationId xmlns:a16="http://schemas.microsoft.com/office/drawing/2014/main" id="{2524A69B-6AB9-4141-A920-940BE9EADB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B347681-AB5B-934D-A713-7D0F257E3B4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7" name="Date Placeholder 6">
            <a:extLst>
              <a:ext uri="{FF2B5EF4-FFF2-40B4-BE49-F238E27FC236}">
                <a16:creationId xmlns:a16="http://schemas.microsoft.com/office/drawing/2014/main" id="{3C29558E-1510-2E41-B99F-0052C3D27288}"/>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8" name="Footer Placeholder 7">
            <a:extLst>
              <a:ext uri="{FF2B5EF4-FFF2-40B4-BE49-F238E27FC236}">
                <a16:creationId xmlns:a16="http://schemas.microsoft.com/office/drawing/2014/main" id="{60E223FD-174E-F547-A0C2-2F7CD8BDC78A}"/>
              </a:ext>
            </a:extLst>
          </p:cNvPr>
          <p:cNvSpPr>
            <a:spLocks noGrp="1"/>
          </p:cNvSpPr>
          <p:nvPr>
            <p:ph type="ftr" sz="quarter" idx="11"/>
          </p:nvPr>
        </p:nvSpPr>
        <p:spPr/>
        <p:txBody>
          <a:bodyPr/>
          <a:lstStyle/>
          <a:p>
            <a:endParaRPr lang="de-DE"/>
          </a:p>
        </p:txBody>
      </p:sp>
      <p:sp>
        <p:nvSpPr>
          <p:cNvPr id="9" name="Slide Number Placeholder 8">
            <a:extLst>
              <a:ext uri="{FF2B5EF4-FFF2-40B4-BE49-F238E27FC236}">
                <a16:creationId xmlns:a16="http://schemas.microsoft.com/office/drawing/2014/main" id="{B565BC1A-513C-4948-86F6-E20E436526F7}"/>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1468483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7B8DC2-E0B7-1B4D-88E2-8F71AE72074A}"/>
              </a:ext>
            </a:extLst>
          </p:cNvPr>
          <p:cNvSpPr>
            <a:spLocks noGrp="1"/>
          </p:cNvSpPr>
          <p:nvPr>
            <p:ph type="title"/>
          </p:nvPr>
        </p:nvSpPr>
        <p:spPr/>
        <p:txBody>
          <a:bodyPr/>
          <a:lstStyle/>
          <a:p>
            <a:r>
              <a:rPr lang="en-GB"/>
              <a:t>Click to edit Master title style</a:t>
            </a:r>
            <a:endParaRPr lang="de-DE"/>
          </a:p>
        </p:txBody>
      </p:sp>
      <p:sp>
        <p:nvSpPr>
          <p:cNvPr id="3" name="Date Placeholder 2">
            <a:extLst>
              <a:ext uri="{FF2B5EF4-FFF2-40B4-BE49-F238E27FC236}">
                <a16:creationId xmlns:a16="http://schemas.microsoft.com/office/drawing/2014/main" id="{76249D5E-CB44-F14A-B746-45A1AA391792}"/>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4" name="Footer Placeholder 3">
            <a:extLst>
              <a:ext uri="{FF2B5EF4-FFF2-40B4-BE49-F238E27FC236}">
                <a16:creationId xmlns:a16="http://schemas.microsoft.com/office/drawing/2014/main" id="{E3D616E1-7DF4-D94B-B9DA-0E91030897A6}"/>
              </a:ext>
            </a:extLst>
          </p:cNvPr>
          <p:cNvSpPr>
            <a:spLocks noGrp="1"/>
          </p:cNvSpPr>
          <p:nvPr>
            <p:ph type="ftr" sz="quarter" idx="11"/>
          </p:nvPr>
        </p:nvSpPr>
        <p:spPr/>
        <p:txBody>
          <a:bodyPr/>
          <a:lstStyle/>
          <a:p>
            <a:endParaRPr lang="de-DE"/>
          </a:p>
        </p:txBody>
      </p:sp>
      <p:sp>
        <p:nvSpPr>
          <p:cNvPr id="5" name="Slide Number Placeholder 4">
            <a:extLst>
              <a:ext uri="{FF2B5EF4-FFF2-40B4-BE49-F238E27FC236}">
                <a16:creationId xmlns:a16="http://schemas.microsoft.com/office/drawing/2014/main" id="{4F9364ED-B8A8-FC45-AFF1-385995272BA8}"/>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88224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54BDC6-2A1D-ED4B-9FE8-C0B34ADC57BD}"/>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3" name="Footer Placeholder 2">
            <a:extLst>
              <a:ext uri="{FF2B5EF4-FFF2-40B4-BE49-F238E27FC236}">
                <a16:creationId xmlns:a16="http://schemas.microsoft.com/office/drawing/2014/main" id="{E30E4ABE-EF12-EB45-AB29-51B31F8F0F10}"/>
              </a:ext>
            </a:extLst>
          </p:cNvPr>
          <p:cNvSpPr>
            <a:spLocks noGrp="1"/>
          </p:cNvSpPr>
          <p:nvPr>
            <p:ph type="ftr" sz="quarter" idx="11"/>
          </p:nvPr>
        </p:nvSpPr>
        <p:spPr/>
        <p:txBody>
          <a:bodyPr/>
          <a:lstStyle/>
          <a:p>
            <a:endParaRPr lang="de-DE"/>
          </a:p>
        </p:txBody>
      </p:sp>
      <p:sp>
        <p:nvSpPr>
          <p:cNvPr id="4" name="Slide Number Placeholder 3">
            <a:extLst>
              <a:ext uri="{FF2B5EF4-FFF2-40B4-BE49-F238E27FC236}">
                <a16:creationId xmlns:a16="http://schemas.microsoft.com/office/drawing/2014/main" id="{41344FDD-AE16-254F-A841-6E77328A52BC}"/>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2183748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D6349-C189-7E4F-9A31-A56C923C20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de-DE"/>
          </a:p>
        </p:txBody>
      </p:sp>
      <p:sp>
        <p:nvSpPr>
          <p:cNvPr id="3" name="Content Placeholder 2">
            <a:extLst>
              <a:ext uri="{FF2B5EF4-FFF2-40B4-BE49-F238E27FC236}">
                <a16:creationId xmlns:a16="http://schemas.microsoft.com/office/drawing/2014/main" id="{A169FA96-3CD8-A846-A555-6F462519D6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Text Placeholder 3">
            <a:extLst>
              <a:ext uri="{FF2B5EF4-FFF2-40B4-BE49-F238E27FC236}">
                <a16:creationId xmlns:a16="http://schemas.microsoft.com/office/drawing/2014/main" id="{99BDA08C-CC9C-7644-8809-42F4DA6C08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842159-C65E-4B4A-B788-2A2BC23C5CD4}"/>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6" name="Footer Placeholder 5">
            <a:extLst>
              <a:ext uri="{FF2B5EF4-FFF2-40B4-BE49-F238E27FC236}">
                <a16:creationId xmlns:a16="http://schemas.microsoft.com/office/drawing/2014/main" id="{2A58FA29-20CD-2E43-82FB-3A6424C9F5B8}"/>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399218CF-5D33-D241-AE99-037059158AA8}"/>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1943436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B761D-D508-654B-ADF7-543855EC5A3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de-DE"/>
          </a:p>
        </p:txBody>
      </p:sp>
      <p:sp>
        <p:nvSpPr>
          <p:cNvPr id="3" name="Picture Placeholder 2">
            <a:extLst>
              <a:ext uri="{FF2B5EF4-FFF2-40B4-BE49-F238E27FC236}">
                <a16:creationId xmlns:a16="http://schemas.microsoft.com/office/drawing/2014/main" id="{C21484E4-6C0F-2342-81B6-80E9DF4278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 Placeholder 3">
            <a:extLst>
              <a:ext uri="{FF2B5EF4-FFF2-40B4-BE49-F238E27FC236}">
                <a16:creationId xmlns:a16="http://schemas.microsoft.com/office/drawing/2014/main" id="{88E12CF6-5604-4449-A748-D67684F159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DAA848-A489-7C49-A54B-F7B7030F8557}"/>
              </a:ext>
            </a:extLst>
          </p:cNvPr>
          <p:cNvSpPr>
            <a:spLocks noGrp="1"/>
          </p:cNvSpPr>
          <p:nvPr>
            <p:ph type="dt" sz="half" idx="10"/>
          </p:nvPr>
        </p:nvSpPr>
        <p:spPr/>
        <p:txBody>
          <a:bodyPr/>
          <a:lstStyle/>
          <a:p>
            <a:fld id="{84B7DCEF-3724-0C43-BD2B-6DE3E0140D69}" type="datetimeFigureOut">
              <a:rPr lang="de-DE" smtClean="0"/>
              <a:t>07.05.2025</a:t>
            </a:fld>
            <a:endParaRPr lang="de-DE"/>
          </a:p>
        </p:txBody>
      </p:sp>
      <p:sp>
        <p:nvSpPr>
          <p:cNvPr id="6" name="Footer Placeholder 5">
            <a:extLst>
              <a:ext uri="{FF2B5EF4-FFF2-40B4-BE49-F238E27FC236}">
                <a16:creationId xmlns:a16="http://schemas.microsoft.com/office/drawing/2014/main" id="{A4E7A611-A8D9-AC4B-8C97-C336D9630606}"/>
              </a:ext>
            </a:extLst>
          </p:cNvPr>
          <p:cNvSpPr>
            <a:spLocks noGrp="1"/>
          </p:cNvSpPr>
          <p:nvPr>
            <p:ph type="ftr" sz="quarter" idx="11"/>
          </p:nvPr>
        </p:nvSpPr>
        <p:spPr/>
        <p:txBody>
          <a:bodyPr/>
          <a:lstStyle/>
          <a:p>
            <a:endParaRPr lang="de-DE"/>
          </a:p>
        </p:txBody>
      </p:sp>
      <p:sp>
        <p:nvSpPr>
          <p:cNvPr id="7" name="Slide Number Placeholder 6">
            <a:extLst>
              <a:ext uri="{FF2B5EF4-FFF2-40B4-BE49-F238E27FC236}">
                <a16:creationId xmlns:a16="http://schemas.microsoft.com/office/drawing/2014/main" id="{60666C8C-F646-4046-8B81-42C8C03E5850}"/>
              </a:ext>
            </a:extLst>
          </p:cNvPr>
          <p:cNvSpPr>
            <a:spLocks noGrp="1"/>
          </p:cNvSpPr>
          <p:nvPr>
            <p:ph type="sldNum" sz="quarter" idx="12"/>
          </p:nvPr>
        </p:nvSpPr>
        <p:spPr/>
        <p:txBody>
          <a:bodyPr/>
          <a:lstStyle/>
          <a:p>
            <a:fld id="{DDEBD54B-1B38-504A-8DC8-15EFFB37A613}" type="slidenum">
              <a:rPr lang="de-DE" smtClean="0"/>
              <a:t>‹#›</a:t>
            </a:fld>
            <a:endParaRPr lang="de-DE"/>
          </a:p>
        </p:txBody>
      </p:sp>
    </p:spTree>
    <p:extLst>
      <p:ext uri="{BB962C8B-B14F-4D97-AF65-F5344CB8AC3E}">
        <p14:creationId xmlns:p14="http://schemas.microsoft.com/office/powerpoint/2010/main" val="1477193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F5AF72-D8DB-3041-834C-CA4CEE2188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de-DE"/>
          </a:p>
        </p:txBody>
      </p:sp>
      <p:sp>
        <p:nvSpPr>
          <p:cNvPr id="3" name="Text Placeholder 2">
            <a:extLst>
              <a:ext uri="{FF2B5EF4-FFF2-40B4-BE49-F238E27FC236}">
                <a16:creationId xmlns:a16="http://schemas.microsoft.com/office/drawing/2014/main" id="{5ED4C907-FCB5-844E-989F-8BB618D935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de-DE"/>
          </a:p>
        </p:txBody>
      </p:sp>
      <p:sp>
        <p:nvSpPr>
          <p:cNvPr id="4" name="Date Placeholder 3">
            <a:extLst>
              <a:ext uri="{FF2B5EF4-FFF2-40B4-BE49-F238E27FC236}">
                <a16:creationId xmlns:a16="http://schemas.microsoft.com/office/drawing/2014/main" id="{599F81BA-1943-D549-AC42-F4A19F20DD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7DCEF-3724-0C43-BD2B-6DE3E0140D69}" type="datetimeFigureOut">
              <a:rPr lang="de-DE" smtClean="0"/>
              <a:t>07.05.2025</a:t>
            </a:fld>
            <a:endParaRPr lang="de-DE"/>
          </a:p>
        </p:txBody>
      </p:sp>
      <p:sp>
        <p:nvSpPr>
          <p:cNvPr id="5" name="Footer Placeholder 4">
            <a:extLst>
              <a:ext uri="{FF2B5EF4-FFF2-40B4-BE49-F238E27FC236}">
                <a16:creationId xmlns:a16="http://schemas.microsoft.com/office/drawing/2014/main" id="{1D02532F-3A49-6B49-A1EC-3494D0089A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a:extLst>
              <a:ext uri="{FF2B5EF4-FFF2-40B4-BE49-F238E27FC236}">
                <a16:creationId xmlns:a16="http://schemas.microsoft.com/office/drawing/2014/main" id="{61E868A3-AA97-214E-9950-99D0ED0596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BD54B-1B38-504A-8DC8-15EFFB37A613}" type="slidenum">
              <a:rPr lang="de-DE" smtClean="0"/>
              <a:t>‹#›</a:t>
            </a:fld>
            <a:endParaRPr lang="de-DE"/>
          </a:p>
        </p:txBody>
      </p:sp>
    </p:spTree>
    <p:extLst>
      <p:ext uri="{BB962C8B-B14F-4D97-AF65-F5344CB8AC3E}">
        <p14:creationId xmlns:p14="http://schemas.microsoft.com/office/powerpoint/2010/main" val="8331290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jsw.ibm.com/browse/GRET-393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D3D3CA4-7F9C-DC09-A0FB-4F2762E9F592}"/>
              </a:ext>
            </a:extLst>
          </p:cNvPr>
          <p:cNvPicPr>
            <a:picLocks noChangeAspect="1"/>
          </p:cNvPicPr>
          <p:nvPr/>
        </p:nvPicPr>
        <p:blipFill>
          <a:blip r:embed="rId2"/>
          <a:srcRect/>
          <a:stretch/>
        </p:blipFill>
        <p:spPr>
          <a:xfrm>
            <a:off x="5226" y="0"/>
            <a:ext cx="12186774" cy="6861684"/>
          </a:xfrm>
          <a:prstGeom prst="rect">
            <a:avLst/>
          </a:prstGeom>
        </p:spPr>
      </p:pic>
      <p:sp>
        <p:nvSpPr>
          <p:cNvPr id="11" name="Subtitle 10">
            <a:extLst>
              <a:ext uri="{FF2B5EF4-FFF2-40B4-BE49-F238E27FC236}">
                <a16:creationId xmlns:a16="http://schemas.microsoft.com/office/drawing/2014/main" id="{E8D60248-342C-8EED-3176-E511AEAE3BC1}"/>
              </a:ext>
            </a:extLst>
          </p:cNvPr>
          <p:cNvSpPr>
            <a:spLocks noGrp="1"/>
          </p:cNvSpPr>
          <p:nvPr>
            <p:ph type="subTitle" idx="1"/>
          </p:nvPr>
        </p:nvSpPr>
        <p:spPr>
          <a:xfrm>
            <a:off x="1438940" y="2102848"/>
            <a:ext cx="9144000" cy="757310"/>
          </a:xfrm>
        </p:spPr>
        <p:txBody>
          <a:bodyPr>
            <a:normAutofit fontScale="92500" lnSpcReduction="20000"/>
          </a:bodyPr>
          <a:lstStyle/>
          <a:p>
            <a:r>
              <a:rPr lang="en-US" b="1" dirty="0">
                <a:solidFill>
                  <a:schemeClr val="tx2"/>
                </a:solidFill>
                <a:latin typeface="IBM Plex Sans"/>
              </a:rPr>
              <a:t>GRE Business Transformation</a:t>
            </a:r>
          </a:p>
          <a:p>
            <a:r>
              <a:rPr lang="en-US" b="1" dirty="0">
                <a:solidFill>
                  <a:schemeClr val="tx2"/>
                </a:solidFill>
                <a:latin typeface="IBM Plex Sans"/>
              </a:rPr>
              <a:t>Customization/Product Enhancement Request</a:t>
            </a:r>
            <a:endParaRPr lang="en-GB" b="1" dirty="0">
              <a:solidFill>
                <a:schemeClr val="tx2"/>
              </a:solidFill>
            </a:endParaRPr>
          </a:p>
        </p:txBody>
      </p:sp>
      <p:pic>
        <p:nvPicPr>
          <p:cNvPr id="12" name="Picture">
            <a:extLst>
              <a:ext uri="{FF2B5EF4-FFF2-40B4-BE49-F238E27FC236}">
                <a16:creationId xmlns:a16="http://schemas.microsoft.com/office/drawing/2014/main" id="{DE732CE9-BB8E-7855-8FA9-62CA5349928E}"/>
              </a:ext>
            </a:extLst>
          </p:cNvPr>
          <p:cNvPicPr>
            <a:picLocks noChangeAspect="1"/>
          </p:cNvPicPr>
          <p:nvPr/>
        </p:nvPicPr>
        <p:blipFill>
          <a:blip r:embed="rId3" cstate="hqprint">
            <a:extLst>
              <a:ext uri="{28A0092B-C50C-407E-A947-70E740481C1C}">
                <a14:useLocalDpi xmlns:a14="http://schemas.microsoft.com/office/drawing/2010/main"/>
              </a:ext>
            </a:extLst>
          </a:blip>
          <a:srcRect/>
          <a:stretch/>
        </p:blipFill>
        <p:spPr>
          <a:xfrm>
            <a:off x="10807403" y="6204442"/>
            <a:ext cx="998459" cy="398375"/>
          </a:xfrm>
          <a:prstGeom prst="rect">
            <a:avLst/>
          </a:prstGeom>
        </p:spPr>
      </p:pic>
      <p:sp>
        <p:nvSpPr>
          <p:cNvPr id="13" name="Subtitle 10">
            <a:extLst>
              <a:ext uri="{FF2B5EF4-FFF2-40B4-BE49-F238E27FC236}">
                <a16:creationId xmlns:a16="http://schemas.microsoft.com/office/drawing/2014/main" id="{4F7DEEB7-B60F-5EC2-A8D1-C400A3EBCE90}"/>
              </a:ext>
            </a:extLst>
          </p:cNvPr>
          <p:cNvSpPr txBox="1">
            <a:spLocks/>
          </p:cNvSpPr>
          <p:nvPr/>
        </p:nvSpPr>
        <p:spPr>
          <a:xfrm>
            <a:off x="1438940" y="3619188"/>
            <a:ext cx="9144000" cy="7573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dirty="0">
                <a:latin typeface="IBM Plex Sans"/>
              </a:rPr>
              <a:t>Request: </a:t>
            </a:r>
            <a:r>
              <a:rPr lang="en-GB" b="1" dirty="0"/>
              <a:t>Ability to go from "Revision in progress" status to "Pending"</a:t>
            </a:r>
          </a:p>
          <a:p>
            <a:endParaRPr lang="en-US" b="1" dirty="0">
              <a:latin typeface="IBM Plex Sans"/>
            </a:endParaRPr>
          </a:p>
        </p:txBody>
      </p:sp>
      <p:sp>
        <p:nvSpPr>
          <p:cNvPr id="3" name="Rectangle 2">
            <a:extLst>
              <a:ext uri="{FF2B5EF4-FFF2-40B4-BE49-F238E27FC236}">
                <a16:creationId xmlns:a16="http://schemas.microsoft.com/office/drawing/2014/main" id="{7EC3F71D-DBAF-4D33-52B5-E589D750A07D}"/>
              </a:ext>
            </a:extLst>
          </p:cNvPr>
          <p:cNvSpPr/>
          <p:nvPr/>
        </p:nvSpPr>
        <p:spPr>
          <a:xfrm>
            <a:off x="8279842" y="458"/>
            <a:ext cx="3906931" cy="1727858"/>
          </a:xfrm>
          <a:prstGeom prst="rect">
            <a:avLst/>
          </a:prstGeom>
          <a:solidFill>
            <a:schemeClr val="accent6">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Final decision</a:t>
            </a:r>
          </a:p>
          <a:p>
            <a:pPr algn="ctr"/>
            <a:r>
              <a:rPr lang="en-GB" dirty="0"/>
              <a:t>Decision date: &lt;Insert Date&gt;</a:t>
            </a:r>
          </a:p>
          <a:p>
            <a:pPr algn="ctr"/>
            <a:r>
              <a:rPr lang="en-GB" dirty="0"/>
              <a:t>Decision </a:t>
            </a:r>
          </a:p>
          <a:p>
            <a:pPr algn="ctr"/>
            <a:r>
              <a:rPr lang="en-GB" dirty="0"/>
              <a:t>&lt;Approved by product team&gt;</a:t>
            </a:r>
          </a:p>
          <a:p>
            <a:pPr algn="ctr"/>
            <a:r>
              <a:rPr lang="en-GB" dirty="0"/>
              <a:t>&lt;Approved by GRE mgmt.&gt;</a:t>
            </a:r>
          </a:p>
          <a:p>
            <a:pPr algn="ctr"/>
            <a:r>
              <a:rPr lang="en-GB" dirty="0"/>
              <a:t>&lt;Rejected&gt;</a:t>
            </a:r>
          </a:p>
        </p:txBody>
      </p:sp>
    </p:spTree>
    <p:extLst>
      <p:ext uri="{BB962C8B-B14F-4D97-AF65-F5344CB8AC3E}">
        <p14:creationId xmlns:p14="http://schemas.microsoft.com/office/powerpoint/2010/main" val="4067455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2F27E76D-A421-FB02-737F-F8B38632D71F}"/>
              </a:ext>
            </a:extLst>
          </p:cNvPr>
          <p:cNvSpPr>
            <a:spLocks noChangeArrowheads="1"/>
          </p:cNvSpPr>
          <p:nvPr/>
        </p:nvSpPr>
        <p:spPr bwMode="gray">
          <a:xfrm>
            <a:off x="0" y="0"/>
            <a:ext cx="12192000" cy="6857999"/>
          </a:xfrm>
          <a:prstGeom prst="rect">
            <a:avLst/>
          </a:prstGeom>
          <a:solidFill>
            <a:schemeClr val="bg1">
              <a:lumMod val="95000"/>
            </a:schemeClr>
          </a:solidFill>
          <a:ln w="6350">
            <a:noFill/>
            <a:miter lim="800000"/>
            <a:headEnd/>
            <a:tailEnd/>
          </a:ln>
          <a:effectLst>
            <a:outerShdw blurRad="50800" dist="38100" dir="2700000" algn="tl" rotWithShape="0">
              <a:prstClr val="black">
                <a:alpha val="40000"/>
              </a:prstClr>
            </a:outerShdw>
          </a:effectLst>
        </p:spPr>
        <p:txBody>
          <a:bodyPr lIns="91440" tIns="82800" rIns="91440" bIns="46800" anchor="t"/>
          <a:lstStyle/>
          <a:p>
            <a:pPr>
              <a:lnSpc>
                <a:spcPct val="150000"/>
              </a:lnSpc>
              <a:spcAft>
                <a:spcPts val="600"/>
              </a:spcAft>
            </a:pPr>
            <a:endParaRPr lang="en-GB" dirty="0"/>
          </a:p>
          <a:p>
            <a:pPr>
              <a:spcAft>
                <a:spcPts val="600"/>
              </a:spcAft>
            </a:pPr>
            <a:endParaRPr lang="en-GB" dirty="0"/>
          </a:p>
          <a:p>
            <a:pPr marL="285750" indent="-285750">
              <a:spcAft>
                <a:spcPts val="600"/>
              </a:spcAft>
              <a:buFont typeface="Arial" panose="020B0604020202020204" pitchFamily="34" charset="0"/>
              <a:buChar char="•"/>
            </a:pPr>
            <a:endParaRPr lang="en-GB" dirty="0"/>
          </a:p>
          <a:p>
            <a:pPr marL="285750" indent="-285750">
              <a:spcAft>
                <a:spcPts val="600"/>
              </a:spcAft>
              <a:buFont typeface="Arial" panose="020B0604020202020204" pitchFamily="34" charset="0"/>
              <a:buChar char="•"/>
            </a:pPr>
            <a:endParaRPr lang="en-GB" dirty="0"/>
          </a:p>
          <a:p>
            <a:pPr marL="285750" indent="-285750">
              <a:spcAft>
                <a:spcPts val="600"/>
              </a:spcAft>
              <a:buFont typeface="Arial" panose="020B0604020202020204" pitchFamily="34" charset="0"/>
              <a:buChar char="•"/>
            </a:pPr>
            <a:endParaRPr lang="en-GB" dirty="0"/>
          </a:p>
          <a:p>
            <a:pPr marL="285750" indent="-285750">
              <a:spcAft>
                <a:spcPts val="600"/>
              </a:spcAft>
              <a:buFont typeface="Arial" panose="020B0604020202020204" pitchFamily="34" charset="0"/>
              <a:buChar char="•"/>
            </a:pPr>
            <a:endParaRPr lang="en-GB" dirty="0"/>
          </a:p>
          <a:p>
            <a:pPr>
              <a:spcAft>
                <a:spcPts val="600"/>
              </a:spcAft>
            </a:pPr>
            <a:endParaRPr lang="en-GB" dirty="0"/>
          </a:p>
          <a:p>
            <a:pPr marL="0" lvl="1" defTabSz="630238">
              <a:spcAft>
                <a:spcPct val="20000"/>
              </a:spcAft>
              <a:buClr>
                <a:srgbClr val="00B2EF"/>
              </a:buClr>
              <a:defRPr/>
            </a:pPr>
            <a:endParaRPr lang="de-DE" sz="1100" dirty="0">
              <a:solidFill>
                <a:srgbClr val="FF0000"/>
              </a:solidFill>
            </a:endParaRPr>
          </a:p>
        </p:txBody>
      </p:sp>
      <p:sp>
        <p:nvSpPr>
          <p:cNvPr id="2" name="TextBox 1">
            <a:extLst>
              <a:ext uri="{FF2B5EF4-FFF2-40B4-BE49-F238E27FC236}">
                <a16:creationId xmlns:a16="http://schemas.microsoft.com/office/drawing/2014/main" id="{BCBD2732-247F-FE9A-5442-1DA60AB62341}"/>
              </a:ext>
            </a:extLst>
          </p:cNvPr>
          <p:cNvSpPr txBox="1"/>
          <p:nvPr/>
        </p:nvSpPr>
        <p:spPr>
          <a:xfrm>
            <a:off x="215202" y="1325563"/>
            <a:ext cx="11661949" cy="5078313"/>
          </a:xfrm>
          <a:prstGeom prst="rect">
            <a:avLst/>
          </a:prstGeom>
          <a:noFill/>
        </p:spPr>
        <p:txBody>
          <a:bodyPr wrap="square" rtlCol="0">
            <a:spAutoFit/>
          </a:bodyPr>
          <a:lstStyle/>
          <a:p>
            <a:pPr marL="285750" indent="-285750">
              <a:buFont typeface="Wingdings" pitchFamily="2" charset="2"/>
              <a:buChar char="Ø"/>
            </a:pPr>
            <a:r>
              <a:rPr lang="en-US" sz="1800" b="1" dirty="0">
                <a:solidFill>
                  <a:schemeClr val="tx1"/>
                </a:solidFill>
                <a:latin typeface="Calibri"/>
                <a:cs typeface="Calibri"/>
              </a:rPr>
              <a:t>Description of the Out Of the Box (OOB) feature or use case in question:</a:t>
            </a:r>
          </a:p>
          <a:p>
            <a:pPr marL="285750" indent="-285750">
              <a:buFont typeface="Wingdings" pitchFamily="2" charset="2"/>
              <a:buChar char="Ø"/>
            </a:pPr>
            <a:endParaRPr lang="en-US" b="1" dirty="0">
              <a:latin typeface="Calibri"/>
              <a:cs typeface="Calibri"/>
            </a:endParaRPr>
          </a:p>
          <a:p>
            <a:pPr marL="285750" indent="-285750">
              <a:buFont typeface="Wingdings" pitchFamily="2" charset="2"/>
              <a:buChar char="Ø"/>
            </a:pPr>
            <a:r>
              <a:rPr lang="en-US" sz="1800" dirty="0">
                <a:solidFill>
                  <a:srgbClr val="0070C0"/>
                </a:solidFill>
                <a:latin typeface="Calibri"/>
                <a:cs typeface="Calibri"/>
              </a:rPr>
              <a:t>Requirement </a:t>
            </a:r>
            <a:r>
              <a:rPr lang="en-GB" dirty="0">
                <a:solidFill>
                  <a:srgbClr val="0070C0"/>
                </a:solidFill>
                <a:latin typeface="Calibri"/>
                <a:cs typeface="Calibri"/>
              </a:rPr>
              <a:t>is the a</a:t>
            </a:r>
            <a:r>
              <a:rPr lang="en-GB" sz="1800" dirty="0">
                <a:solidFill>
                  <a:srgbClr val="0070C0"/>
                </a:solidFill>
                <a:latin typeface="Calibri"/>
                <a:cs typeface="Calibri"/>
              </a:rPr>
              <a:t>bility to return an Opportunity from "Revision in progress" status to "Pending“.</a:t>
            </a:r>
            <a:endParaRPr lang="en-US" sz="1800" dirty="0">
              <a:solidFill>
                <a:schemeClr val="tx1"/>
              </a:solidFill>
              <a:latin typeface="Calibri"/>
              <a:cs typeface="Calibri"/>
            </a:endParaRPr>
          </a:p>
          <a:p>
            <a:endParaRPr lang="en-US" sz="1800" b="1" dirty="0">
              <a:solidFill>
                <a:schemeClr val="tx1"/>
              </a:solidFill>
              <a:latin typeface="Calibri"/>
              <a:cs typeface="Calibri"/>
            </a:endParaRPr>
          </a:p>
          <a:p>
            <a:endParaRPr lang="en-US" sz="1800" b="1" dirty="0">
              <a:solidFill>
                <a:schemeClr val="tx1"/>
              </a:solidFill>
              <a:latin typeface="Calibri"/>
              <a:cs typeface="Calibri"/>
            </a:endParaRPr>
          </a:p>
          <a:p>
            <a:pPr marL="285750" indent="-285750">
              <a:buFont typeface="Wingdings" pitchFamily="2" charset="2"/>
              <a:buChar char="Ø"/>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Description of short comings, faults, capability gaps preventing us from adopting the out of the box solution, including business impact:</a:t>
            </a:r>
          </a:p>
          <a:p>
            <a:pPr marL="285750" indent="-285750">
              <a:buFont typeface="Wingdings" pitchFamily="2" charset="2"/>
              <a:buChar char="Ø"/>
            </a:pPr>
            <a:endParaRPr lang="en-US" b="1" dirty="0">
              <a:solidFill>
                <a:prstClr val="black"/>
              </a:solidFill>
              <a:latin typeface="Calibri" panose="020F0502020204030204" pitchFamily="34" charset="0"/>
            </a:endParaRPr>
          </a:p>
          <a:p>
            <a:pPr marL="285750" indent="-285750">
              <a:buFont typeface="Wingdings" pitchFamily="2" charset="2"/>
              <a:buChar char="Ø"/>
            </a:pPr>
            <a:r>
              <a:rPr lang="en-US" dirty="0">
                <a:solidFill>
                  <a:srgbClr val="0070C0"/>
                </a:solidFill>
                <a:latin typeface="Calibri"/>
                <a:cs typeface="Calibri"/>
              </a:rPr>
              <a:t>A</a:t>
            </a:r>
            <a:r>
              <a:rPr lang="en-US" sz="1800" dirty="0">
                <a:solidFill>
                  <a:srgbClr val="0070C0"/>
                </a:solidFill>
                <a:latin typeface="Calibri"/>
                <a:ea typeface="+mn-ea"/>
                <a:cs typeface="Calibri"/>
              </a:rPr>
              <a:t>s part of the Opportunities </a:t>
            </a:r>
            <a:r>
              <a:rPr lang="en-US" dirty="0">
                <a:solidFill>
                  <a:srgbClr val="0070C0"/>
                </a:solidFill>
                <a:latin typeface="Calibri"/>
                <a:cs typeface="Calibri"/>
              </a:rPr>
              <a:t>enhancement which will be incorporated into the OOTB Product, users cannot return an Opportunity to Pending once the Opportunity has been Activated.  This means that the user will need to recreate the Opportunity, and this will deliver a productivity improvement to manage business decision changes or user error.</a:t>
            </a:r>
            <a:endPar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85750" indent="-285750">
              <a:buFont typeface="Wingdings" pitchFamily="2" charset="2"/>
              <a:buChar char="Ø"/>
            </a:pPr>
            <a:endParaRPr lang="en-US" b="1" dirty="0">
              <a:solidFill>
                <a:prstClr val="black"/>
              </a:solidFill>
              <a:latin typeface="Calibri" panose="020F0502020204030204" pitchFamily="34" charset="0"/>
            </a:endParaRPr>
          </a:p>
          <a:p>
            <a:pPr marL="285750" indent="-285750">
              <a:buFont typeface="Wingdings" pitchFamily="2" charset="2"/>
              <a:buChar char="Ø"/>
            </a:pPr>
            <a:endPar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85750" indent="-285750">
              <a:buFont typeface="Wingdings" pitchFamily="2" charset="2"/>
              <a:buChar char="Ø"/>
            </a:pPr>
            <a:r>
              <a:rPr lang="en-US" sz="1800" b="1" dirty="0">
                <a:solidFill>
                  <a:schemeClr val="tx1"/>
                </a:solidFill>
                <a:latin typeface="Calibri"/>
                <a:cs typeface="Calibri"/>
              </a:rPr>
              <a:t>Required Links:</a:t>
            </a:r>
            <a:br>
              <a:rPr lang="en-US" sz="1800" b="1" dirty="0">
                <a:latin typeface="Calibri"/>
                <a:cs typeface="Calibri"/>
              </a:rPr>
            </a:br>
            <a:r>
              <a:rPr lang="en-US" sz="1800" b="1" dirty="0">
                <a:solidFill>
                  <a:schemeClr val="tx1"/>
                </a:solidFill>
                <a:latin typeface="Calibri"/>
                <a:cs typeface="Calibri"/>
              </a:rPr>
              <a:t>1- Aha : </a:t>
            </a:r>
            <a:r>
              <a:rPr lang="en-US" sz="1800" b="1" dirty="0">
                <a:solidFill>
                  <a:srgbClr val="FF0000"/>
                </a:solidFill>
                <a:latin typeface="Calibri"/>
                <a:cs typeface="Calibri"/>
              </a:rPr>
              <a:t>https://ibm-ai-apps-internal.ideas.aha.io/ideas/TBC</a:t>
            </a:r>
            <a:br>
              <a:rPr lang="en-US" sz="1800" b="1" dirty="0">
                <a:latin typeface="Calibri"/>
                <a:cs typeface="Calibri"/>
              </a:rPr>
            </a:br>
            <a:r>
              <a:rPr lang="en-US" sz="1800" b="1" dirty="0">
                <a:solidFill>
                  <a:schemeClr val="tx1"/>
                </a:solidFill>
                <a:latin typeface="Calibri"/>
                <a:cs typeface="Calibri"/>
              </a:rPr>
              <a:t>2- Jira:</a:t>
            </a:r>
            <a:r>
              <a:rPr lang="en-US" sz="1800" dirty="0">
                <a:solidFill>
                  <a:schemeClr val="tx1"/>
                </a:solidFill>
                <a:latin typeface="Calibri"/>
                <a:cs typeface="Calibri"/>
              </a:rPr>
              <a:t>  </a:t>
            </a:r>
            <a:r>
              <a:rPr lang="en-US" sz="1800" dirty="0">
                <a:solidFill>
                  <a:schemeClr val="tx1"/>
                </a:solidFill>
                <a:latin typeface="Calibri"/>
                <a:ea typeface="Calibri" panose="020F0502020204030204" pitchFamily="34" charset="0"/>
                <a:cs typeface="Calibri"/>
                <a:hlinkClick r:id="rId3"/>
              </a:rPr>
              <a:t>GRET-3938</a:t>
            </a:r>
            <a:r>
              <a:rPr lang="en-US" sz="1800" dirty="0">
                <a:solidFill>
                  <a:schemeClr val="tx1"/>
                </a:solidFill>
                <a:latin typeface="Calibri"/>
                <a:ea typeface="Calibri" panose="020F0502020204030204" pitchFamily="34" charset="0"/>
                <a:cs typeface="Calibri"/>
              </a:rPr>
              <a:t> </a:t>
            </a:r>
            <a:br>
              <a:rPr lang="en-US" sz="1800" dirty="0">
                <a:solidFill>
                  <a:schemeClr val="tx1"/>
                </a:solidFill>
                <a:latin typeface="Calibri"/>
                <a:cs typeface="Calibri"/>
              </a:rPr>
            </a:br>
            <a:br>
              <a:rPr lang="en-US" sz="1800" b="1" dirty="0">
                <a:solidFill>
                  <a:schemeClr val="tx1"/>
                </a:solidFill>
                <a:latin typeface="Calibri"/>
                <a:cs typeface="Calibri"/>
              </a:rPr>
            </a:br>
            <a:endParaRPr lang="en-US" dirty="0"/>
          </a:p>
        </p:txBody>
      </p:sp>
      <p:sp>
        <p:nvSpPr>
          <p:cNvPr id="5" name="Title 4">
            <a:extLst>
              <a:ext uri="{FF2B5EF4-FFF2-40B4-BE49-F238E27FC236}">
                <a16:creationId xmlns:a16="http://schemas.microsoft.com/office/drawing/2014/main" id="{1E185EF9-BFCC-BF2C-B8E0-20EE7CB07E41}"/>
              </a:ext>
            </a:extLst>
          </p:cNvPr>
          <p:cNvSpPr>
            <a:spLocks noGrp="1"/>
          </p:cNvSpPr>
          <p:nvPr>
            <p:ph type="title"/>
          </p:nvPr>
        </p:nvSpPr>
        <p:spPr>
          <a:xfrm>
            <a:off x="134816" y="-150725"/>
            <a:ext cx="10515600" cy="1325563"/>
          </a:xfrm>
        </p:spPr>
        <p:txBody>
          <a:bodyPr>
            <a:normAutofit/>
          </a:bodyPr>
          <a:lstStyle/>
          <a:p>
            <a:r>
              <a:rPr lang="en-US" sz="3600" dirty="0"/>
              <a:t>GRE Customization/Enhancement  Request</a:t>
            </a:r>
          </a:p>
        </p:txBody>
      </p:sp>
    </p:spTree>
    <p:extLst>
      <p:ext uri="{BB962C8B-B14F-4D97-AF65-F5344CB8AC3E}">
        <p14:creationId xmlns:p14="http://schemas.microsoft.com/office/powerpoint/2010/main" val="1154486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782AE603-735B-359B-C7EA-AB5961F41773}"/>
              </a:ext>
            </a:extLst>
          </p:cNvPr>
          <p:cNvSpPr/>
          <p:nvPr/>
        </p:nvSpPr>
        <p:spPr>
          <a:xfrm>
            <a:off x="136447" y="32783"/>
            <a:ext cx="11888976" cy="8213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3600" dirty="0">
              <a:solidFill>
                <a:schemeClr val="tx1"/>
              </a:solidFill>
            </a:endParaRPr>
          </a:p>
        </p:txBody>
      </p:sp>
      <p:sp>
        <p:nvSpPr>
          <p:cNvPr id="5" name="Title 6">
            <a:extLst>
              <a:ext uri="{FF2B5EF4-FFF2-40B4-BE49-F238E27FC236}">
                <a16:creationId xmlns:a16="http://schemas.microsoft.com/office/drawing/2014/main" id="{0FDB3BFD-6AC7-1737-147E-4FAD3C1E334C}"/>
              </a:ext>
            </a:extLst>
          </p:cNvPr>
          <p:cNvSpPr txBox="1">
            <a:spLocks/>
          </p:cNvSpPr>
          <p:nvPr/>
        </p:nvSpPr>
        <p:spPr>
          <a:xfrm>
            <a:off x="-150724" y="-1"/>
            <a:ext cx="12339122" cy="6848599"/>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vert="horz" lIns="228600" tIns="201168" rIns="228600" bIns="228600" rtlCol="0" anchor="t" anchorCtr="0">
            <a:noAutofit/>
          </a:bodyPr>
          <a:lstStyle>
            <a:lvl1pPr algn="l" defTabSz="457178" rtl="0" eaLnBrk="1" latinLnBrk="0" hangingPunct="1">
              <a:lnSpc>
                <a:spcPct val="90000"/>
              </a:lnSpc>
              <a:spcBef>
                <a:spcPct val="0"/>
              </a:spcBef>
              <a:buNone/>
              <a:defRPr sz="2400" kern="1200">
                <a:solidFill>
                  <a:schemeClr val="bg2"/>
                </a:solidFill>
                <a:latin typeface="+mj-lt"/>
                <a:ea typeface="Arial" charset="0"/>
                <a:cs typeface="Arial" charset="0"/>
              </a:defRPr>
            </a:lvl1pPr>
          </a:lstStyle>
          <a:p>
            <a:pPr marL="285750" indent="-285750">
              <a:buFont typeface="Wingdings" panose="05000000000000000000" pitchFamily="2" charset="2"/>
              <a:buChar char="Ø"/>
            </a:pPr>
            <a:r>
              <a:rPr lang="en-US" sz="1600" b="1" dirty="0">
                <a:solidFill>
                  <a:schemeClr val="tx1"/>
                </a:solidFill>
                <a:latin typeface="Calibri"/>
                <a:cs typeface="Calibri"/>
              </a:rPr>
              <a:t>Description of the customization proposed to address the limitations of the out of the box solution:</a:t>
            </a:r>
          </a:p>
          <a:p>
            <a:pPr marL="266700" indent="-266700"/>
            <a:endParaRPr lang="en-US" sz="1600" b="1" dirty="0">
              <a:solidFill>
                <a:schemeClr val="tx1"/>
              </a:solidFill>
              <a:latin typeface="Calibri"/>
              <a:cs typeface="Calibri"/>
            </a:endParaRPr>
          </a:p>
          <a:p>
            <a:pPr marL="266700" indent="-266700"/>
            <a:r>
              <a:rPr lang="en-US" sz="1800" dirty="0">
                <a:solidFill>
                  <a:srgbClr val="0070C0"/>
                </a:solidFill>
                <a:latin typeface="Calibri"/>
                <a:cs typeface="Calibri"/>
              </a:rPr>
              <a:t>      </a:t>
            </a:r>
            <a:r>
              <a:rPr lang="en-GB" sz="1800" dirty="0">
                <a:solidFill>
                  <a:srgbClr val="0070C0"/>
                </a:solidFill>
                <a:latin typeface="Calibri"/>
                <a:cs typeface="Calibri"/>
              </a:rPr>
              <a:t>Add new State Transition from Revision in Progress to Pending.  If a user Activates, then can return to Revision in Progress and then Pending.</a:t>
            </a:r>
            <a:endParaRPr lang="en-US" sz="1800" dirty="0">
              <a:solidFill>
                <a:srgbClr val="0070C0"/>
              </a:solidFill>
              <a:latin typeface="Calibri"/>
              <a:cs typeface="Calibri"/>
            </a:endParaRPr>
          </a:p>
          <a:p>
            <a:pPr marL="266700" indent="-266700"/>
            <a:endParaRPr lang="en-US" sz="1600" b="1" dirty="0">
              <a:solidFill>
                <a:schemeClr val="tx1"/>
              </a:solidFill>
              <a:latin typeface="Calibri"/>
              <a:cs typeface="Calibri"/>
            </a:endParaRPr>
          </a:p>
          <a:p>
            <a:pPr marL="266700" indent="-266700"/>
            <a:endParaRPr lang="en-US" sz="1600" b="1" dirty="0">
              <a:solidFill>
                <a:schemeClr val="tx1"/>
              </a:solidFill>
              <a:latin typeface="Calibri"/>
              <a:cs typeface="Calibri"/>
            </a:endParaRPr>
          </a:p>
          <a:p>
            <a:pPr marL="266700" indent="-266700"/>
            <a:endParaRPr lang="en-US" sz="1600" b="1" dirty="0">
              <a:solidFill>
                <a:schemeClr val="tx1"/>
              </a:solidFill>
              <a:latin typeface="Calibri"/>
              <a:cs typeface="Calibri"/>
            </a:endParaRPr>
          </a:p>
          <a:p>
            <a:pPr marL="285750" indent="-285750">
              <a:buFont typeface="Wingdings" pitchFamily="2" charset="2"/>
              <a:buChar char="Ø"/>
            </a:pPr>
            <a:r>
              <a:rPr lang="en-US" sz="1600" b="1" dirty="0">
                <a:solidFill>
                  <a:schemeClr val="tx1"/>
                </a:solidFill>
                <a:latin typeface="Calibri" panose="020F0502020204030204" pitchFamily="34" charset="0"/>
                <a:cs typeface="+mn-cs"/>
              </a:rPr>
              <a:t>Business Value of the customization; </a:t>
            </a:r>
            <a:r>
              <a:rPr lang="en-US" sz="1600" b="1" dirty="0" err="1">
                <a:solidFill>
                  <a:schemeClr val="tx1"/>
                </a:solidFill>
                <a:latin typeface="Calibri" panose="020F0502020204030204" pitchFamily="34" charset="0"/>
                <a:cs typeface="+mn-cs"/>
              </a:rPr>
              <a:t>i.e</a:t>
            </a:r>
            <a:r>
              <a:rPr lang="en-US" sz="1600" b="1" dirty="0">
                <a:solidFill>
                  <a:schemeClr val="tx1"/>
                </a:solidFill>
                <a:latin typeface="Calibri" panose="020F0502020204030204" pitchFamily="34" charset="0"/>
                <a:cs typeface="+mn-cs"/>
              </a:rPr>
              <a:t> how many hours will be saved, how productivity will be impacted; how many people will be impacted: </a:t>
            </a:r>
          </a:p>
          <a:p>
            <a:pPr marL="266700" indent="-266700"/>
            <a:endParaRPr lang="en-US" sz="1600" b="1" dirty="0">
              <a:solidFill>
                <a:schemeClr val="tx1"/>
              </a:solidFill>
              <a:latin typeface="Calibri" panose="020F0502020204030204" pitchFamily="34" charset="0"/>
              <a:cs typeface="+mn-cs"/>
            </a:endParaRPr>
          </a:p>
          <a:p>
            <a:pPr marL="285750" indent="-285750">
              <a:buFont typeface="Wingdings" pitchFamily="2" charset="2"/>
              <a:buChar char="Ø"/>
            </a:pPr>
            <a:r>
              <a:rPr lang="en-US" sz="1800" dirty="0">
                <a:solidFill>
                  <a:srgbClr val="0070C0"/>
                </a:solidFill>
                <a:latin typeface="Calibri"/>
                <a:cs typeface="Calibri"/>
              </a:rPr>
              <a:t>Users cannot return an Opportunity to Pending once the Opportunity has been Activated.  This means that the user will need to recreate the Opportunity, and this will deliver a productivity improvement from a business decision change or user error.</a:t>
            </a:r>
            <a:endPar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66700" indent="-266700"/>
            <a:endParaRPr lang="en-US" sz="1600" b="1" dirty="0">
              <a:solidFill>
                <a:schemeClr val="tx1"/>
              </a:solidFill>
              <a:latin typeface="Calibri" panose="020F0502020204030204" pitchFamily="34" charset="0"/>
              <a:cs typeface="+mn-cs"/>
            </a:endParaRPr>
          </a:p>
          <a:p>
            <a:pPr marL="266700" indent="-266700"/>
            <a:endParaRPr lang="en-US" sz="1600" b="1" dirty="0">
              <a:solidFill>
                <a:schemeClr val="tx1"/>
              </a:solidFill>
              <a:latin typeface="Calibri" panose="020F0502020204030204" pitchFamily="34" charset="0"/>
              <a:cs typeface="+mn-cs"/>
            </a:endParaRPr>
          </a:p>
          <a:p>
            <a:pPr marL="266700" indent="-266700"/>
            <a:endParaRPr lang="en-US" sz="1600" b="1" dirty="0">
              <a:solidFill>
                <a:schemeClr val="tx1"/>
              </a:solidFill>
              <a:latin typeface="Calibri" panose="020F0502020204030204" pitchFamily="34" charset="0"/>
              <a:cs typeface="+mn-cs"/>
            </a:endParaRPr>
          </a:p>
          <a:p>
            <a:pPr marL="266700" indent="-266700"/>
            <a:endParaRPr lang="en-US" sz="1600" b="1" dirty="0">
              <a:solidFill>
                <a:schemeClr val="tx1"/>
              </a:solidFill>
              <a:latin typeface="Calibri" panose="020F0502020204030204" pitchFamily="34" charset="0"/>
              <a:cs typeface="+mn-cs"/>
            </a:endParaRPr>
          </a:p>
          <a:p>
            <a:pPr marL="285750" indent="-285750">
              <a:buFont typeface="Wingdings" pitchFamily="2" charset="2"/>
              <a:buChar char="Ø"/>
            </a:pPr>
            <a:r>
              <a:rPr lang="en-US" sz="1600" b="1" dirty="0">
                <a:solidFill>
                  <a:schemeClr val="tx1"/>
                </a:solidFill>
                <a:latin typeface="Calibri" panose="020F0502020204030204" pitchFamily="34" charset="0"/>
                <a:cs typeface="+mn-cs"/>
              </a:rPr>
              <a:t>Other options; i.e., Thoughts around process changes that would eliminate the need for application customization: </a:t>
            </a:r>
          </a:p>
          <a:p>
            <a:pPr marL="285750" indent="-285750">
              <a:buFont typeface="Wingdings" pitchFamily="2" charset="2"/>
              <a:buChar char="Ø"/>
            </a:pPr>
            <a:endParaRPr lang="en-US" sz="1600" b="1" dirty="0">
              <a:solidFill>
                <a:schemeClr val="tx1"/>
              </a:solidFill>
              <a:latin typeface="Calibri" panose="020F0502020204030204" pitchFamily="34" charset="0"/>
              <a:cs typeface="+mn-cs"/>
            </a:endParaRPr>
          </a:p>
          <a:p>
            <a:pPr indent="265113"/>
            <a:r>
              <a:rPr lang="en-US" sz="1800" dirty="0">
                <a:solidFill>
                  <a:srgbClr val="0070C0"/>
                </a:solidFill>
                <a:latin typeface="Calibri" panose="020F0502020204030204" pitchFamily="34" charset="0"/>
                <a:ea typeface="Calibri" panose="020F0502020204030204" pitchFamily="34" charset="0"/>
                <a:cs typeface="Calibri" panose="020F0502020204030204" pitchFamily="34" charset="0"/>
              </a:rPr>
              <a:t>No</a:t>
            </a:r>
            <a:r>
              <a:rPr lang="en-US" sz="1600" dirty="0">
                <a:solidFill>
                  <a:srgbClr val="0070C0"/>
                </a:solidFill>
                <a:latin typeface="Calibri" panose="020F0502020204030204" pitchFamily="34" charset="0"/>
                <a:ea typeface="Calibri" panose="020F0502020204030204" pitchFamily="34" charset="0"/>
                <a:cs typeface="Calibri" panose="020F0502020204030204" pitchFamily="34" charset="0"/>
              </a:rPr>
              <a:t>.</a:t>
            </a:r>
            <a:endParaRPr lang="en-US" sz="1600" dirty="0">
              <a:solidFill>
                <a:schemeClr val="tx1"/>
              </a:solidFill>
              <a:latin typeface="Calibri" panose="020F0502020204030204" pitchFamily="34" charset="0"/>
              <a:cs typeface="+mn-cs"/>
            </a:endParaRPr>
          </a:p>
          <a:p>
            <a:pPr marL="285750" indent="-285750">
              <a:buFont typeface="Wingdings" pitchFamily="2" charset="2"/>
              <a:buChar char="Ø"/>
            </a:pPr>
            <a:endParaRPr lang="en-US" sz="1600" b="1" dirty="0">
              <a:solidFill>
                <a:schemeClr val="tx1"/>
              </a:solidFill>
              <a:latin typeface="Calibri"/>
              <a:cs typeface="Calibri"/>
            </a:endParaRPr>
          </a:p>
          <a:p>
            <a:endParaRPr lang="en-US" sz="1600" b="1" dirty="0">
              <a:solidFill>
                <a:schemeClr val="tx1"/>
              </a:solidFill>
              <a:latin typeface="Calibri"/>
              <a:cs typeface="Calibri"/>
            </a:endParaRPr>
          </a:p>
          <a:p>
            <a:endParaRPr lang="en-US" sz="1400" dirty="0">
              <a:solidFill>
                <a:schemeClr val="tx1"/>
              </a:solidFill>
            </a:endParaRPr>
          </a:p>
        </p:txBody>
      </p:sp>
    </p:spTree>
    <p:extLst>
      <p:ext uri="{BB962C8B-B14F-4D97-AF65-F5344CB8AC3E}">
        <p14:creationId xmlns:p14="http://schemas.microsoft.com/office/powerpoint/2010/main" val="3738031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782AE603-735B-359B-C7EA-AB5961F41773}"/>
              </a:ext>
            </a:extLst>
          </p:cNvPr>
          <p:cNvSpPr/>
          <p:nvPr/>
        </p:nvSpPr>
        <p:spPr>
          <a:xfrm>
            <a:off x="136447" y="32783"/>
            <a:ext cx="11888976" cy="8213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GB" sz="3600" dirty="0">
              <a:solidFill>
                <a:schemeClr val="tx1"/>
              </a:solidFill>
            </a:endParaRPr>
          </a:p>
        </p:txBody>
      </p:sp>
      <p:graphicFrame>
        <p:nvGraphicFramePr>
          <p:cNvPr id="6" name="Table 5">
            <a:extLst>
              <a:ext uri="{FF2B5EF4-FFF2-40B4-BE49-F238E27FC236}">
                <a16:creationId xmlns:a16="http://schemas.microsoft.com/office/drawing/2014/main" id="{74895234-9C62-5A3D-E1D9-B6BDBF13C2A8}"/>
              </a:ext>
            </a:extLst>
          </p:cNvPr>
          <p:cNvGraphicFramePr>
            <a:graphicFrameLocks noGrp="1"/>
          </p:cNvGraphicFramePr>
          <p:nvPr>
            <p:extLst>
              <p:ext uri="{D42A27DB-BD31-4B8C-83A1-F6EECF244321}">
                <p14:modId xmlns:p14="http://schemas.microsoft.com/office/powerpoint/2010/main" val="2085832593"/>
              </p:ext>
            </p:extLst>
          </p:nvPr>
        </p:nvGraphicFramePr>
        <p:xfrm>
          <a:off x="386102" y="443466"/>
          <a:ext cx="11195527" cy="4016893"/>
        </p:xfrm>
        <a:graphic>
          <a:graphicData uri="http://schemas.openxmlformats.org/drawingml/2006/table">
            <a:tbl>
              <a:tblPr firstRow="1" bandRow="1">
                <a:tableStyleId>{073A0DAA-6AF3-43AB-8588-CEC1D06C72B9}</a:tableStyleId>
              </a:tblPr>
              <a:tblGrid>
                <a:gridCol w="7965359">
                  <a:extLst>
                    <a:ext uri="{9D8B030D-6E8A-4147-A177-3AD203B41FA5}">
                      <a16:colId xmlns:a16="http://schemas.microsoft.com/office/drawing/2014/main" val="2581982824"/>
                    </a:ext>
                  </a:extLst>
                </a:gridCol>
                <a:gridCol w="3230168">
                  <a:extLst>
                    <a:ext uri="{9D8B030D-6E8A-4147-A177-3AD203B41FA5}">
                      <a16:colId xmlns:a16="http://schemas.microsoft.com/office/drawing/2014/main" val="3165940142"/>
                    </a:ext>
                  </a:extLst>
                </a:gridCol>
              </a:tblGrid>
              <a:tr h="332959">
                <a:tc>
                  <a:txBody>
                    <a:bodyPr/>
                    <a:lstStyle/>
                    <a:p>
                      <a:r>
                        <a:rPr lang="en-GB" sz="1400" dirty="0"/>
                        <a:t>Questions for the Sustainability/ Product Team</a:t>
                      </a:r>
                    </a:p>
                  </a:txBody>
                  <a:tcPr/>
                </a:tc>
                <a:tc>
                  <a:txBody>
                    <a:bodyPr/>
                    <a:lstStyle/>
                    <a:p>
                      <a:r>
                        <a:rPr lang="en-GB" sz="1400" dirty="0"/>
                        <a:t>Response</a:t>
                      </a:r>
                    </a:p>
                  </a:txBody>
                  <a:tcPr/>
                </a:tc>
                <a:extLst>
                  <a:ext uri="{0D108BD9-81ED-4DB2-BD59-A6C34878D82A}">
                    <a16:rowId xmlns:a16="http://schemas.microsoft.com/office/drawing/2014/main" val="1204141091"/>
                  </a:ext>
                </a:extLst>
              </a:tr>
              <a:tr h="392094">
                <a:tc>
                  <a:txBody>
                    <a:bodyPr/>
                    <a:lstStyle/>
                    <a:p>
                      <a:r>
                        <a:rPr lang="en-GB" sz="1400" dirty="0"/>
                        <a:t>Taken by Product as OM Package (tri)?</a:t>
                      </a:r>
                    </a:p>
                  </a:txBody>
                  <a:tcPr/>
                </a:tc>
                <a:tc>
                  <a:txBody>
                    <a:bodyPr/>
                    <a:lstStyle/>
                    <a:p>
                      <a:r>
                        <a:rPr lang="en-GB" sz="1400" dirty="0">
                          <a:solidFill>
                            <a:schemeClr val="tx1"/>
                          </a:solidFill>
                        </a:rPr>
                        <a:t>Yes</a:t>
                      </a:r>
                    </a:p>
                  </a:txBody>
                  <a:tcPr/>
                </a:tc>
                <a:extLst>
                  <a:ext uri="{0D108BD9-81ED-4DB2-BD59-A6C34878D82A}">
                    <a16:rowId xmlns:a16="http://schemas.microsoft.com/office/drawing/2014/main" val="276164974"/>
                  </a:ext>
                </a:extLst>
              </a:tr>
              <a:tr h="2232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Taken by Project for Product Development to be provided to GRE (tri) ?</a:t>
                      </a:r>
                    </a:p>
                  </a:txBody>
                  <a:tcPr/>
                </a:tc>
                <a:tc>
                  <a:txBody>
                    <a:bodyPr/>
                    <a:lstStyle/>
                    <a:p>
                      <a:r>
                        <a:rPr lang="en-GB" sz="1400" dirty="0">
                          <a:solidFill>
                            <a:schemeClr val="tx1"/>
                          </a:solidFill>
                        </a:rPr>
                        <a:t>Yes</a:t>
                      </a:r>
                    </a:p>
                  </a:txBody>
                  <a:tcPr/>
                </a:tc>
                <a:extLst>
                  <a:ext uri="{0D108BD9-81ED-4DB2-BD59-A6C34878D82A}">
                    <a16:rowId xmlns:a16="http://schemas.microsoft.com/office/drawing/2014/main" val="160347560"/>
                  </a:ext>
                </a:extLst>
              </a:tr>
              <a:tr h="2232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Taken by Project for Product Development to be provided at a later date with GRE interim customization (</a:t>
                      </a:r>
                      <a:r>
                        <a:rPr lang="en-GB" sz="1400" dirty="0" err="1"/>
                        <a:t>cst</a:t>
                      </a:r>
                      <a:r>
                        <a:rPr lang="en-GB" sz="1400" dirty="0"/>
                        <a:t>)?</a:t>
                      </a:r>
                    </a:p>
                  </a:txBody>
                  <a:tcPr/>
                </a:tc>
                <a:tc>
                  <a:txBody>
                    <a:bodyPr/>
                    <a:lstStyle/>
                    <a:p>
                      <a:r>
                        <a:rPr lang="en-GB" sz="1400" dirty="0">
                          <a:solidFill>
                            <a:schemeClr val="tx1"/>
                          </a:solidFill>
                        </a:rPr>
                        <a:t>No</a:t>
                      </a:r>
                    </a:p>
                    <a:p>
                      <a:endParaRPr lang="en-GB" sz="1400" dirty="0">
                        <a:solidFill>
                          <a:schemeClr val="tx1"/>
                        </a:solidFill>
                      </a:endParaRPr>
                    </a:p>
                  </a:txBody>
                  <a:tcPr/>
                </a:tc>
                <a:extLst>
                  <a:ext uri="{0D108BD9-81ED-4DB2-BD59-A6C34878D82A}">
                    <a16:rowId xmlns:a16="http://schemas.microsoft.com/office/drawing/2014/main" val="2249425084"/>
                  </a:ext>
                </a:extLst>
              </a:tr>
              <a:tr h="223283">
                <a:tc>
                  <a:txBody>
                    <a:bodyPr/>
                    <a:lstStyle/>
                    <a:p>
                      <a:r>
                        <a:rPr lang="en-GB" sz="1400" dirty="0"/>
                        <a:t>GRE only customization required (</a:t>
                      </a:r>
                      <a:r>
                        <a:rPr lang="en-GB" sz="1400" dirty="0" err="1"/>
                        <a:t>cst</a:t>
                      </a:r>
                      <a:r>
                        <a:rPr lang="en-GB" sz="1400" dirty="0"/>
                        <a:t>)</a:t>
                      </a:r>
                    </a:p>
                  </a:txBody>
                  <a:tcPr/>
                </a:tc>
                <a:tc>
                  <a:txBody>
                    <a:bodyPr/>
                    <a:lstStyle/>
                    <a:p>
                      <a:r>
                        <a:rPr lang="en-GB" sz="1400" dirty="0">
                          <a:solidFill>
                            <a:schemeClr val="tx1"/>
                          </a:solidFill>
                        </a:rPr>
                        <a:t>No</a:t>
                      </a:r>
                    </a:p>
                  </a:txBody>
                  <a:tcPr/>
                </a:tc>
                <a:extLst>
                  <a:ext uri="{0D108BD9-81ED-4DB2-BD59-A6C34878D82A}">
                    <a16:rowId xmlns:a16="http://schemas.microsoft.com/office/drawing/2014/main" val="3713268972"/>
                  </a:ext>
                </a:extLst>
              </a:tr>
              <a:tr h="2232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Upgrade effort/impact (H/M/L – Level of Customization &amp; Subsequent Upgrade Re-engineering effort)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L</a:t>
                      </a:r>
                    </a:p>
                  </a:txBody>
                  <a:tcPr/>
                </a:tc>
                <a:extLst>
                  <a:ext uri="{0D108BD9-81ED-4DB2-BD59-A6C34878D82A}">
                    <a16:rowId xmlns:a16="http://schemas.microsoft.com/office/drawing/2014/main" val="1184302967"/>
                  </a:ext>
                </a:extLst>
              </a:tr>
              <a:tr h="2232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GRE Process Impact (H,M,L)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H</a:t>
                      </a:r>
                    </a:p>
                  </a:txBody>
                  <a:tcPr/>
                </a:tc>
                <a:extLst>
                  <a:ext uri="{0D108BD9-81ED-4DB2-BD59-A6C34878D82A}">
                    <a16:rowId xmlns:a16="http://schemas.microsoft.com/office/drawing/2014/main" val="3251036532"/>
                  </a:ext>
                </a:extLst>
              </a:tr>
              <a:tr h="2232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GRE Productivity Impact (H,M,L)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H</a:t>
                      </a:r>
                    </a:p>
                  </a:txBody>
                  <a:tcPr/>
                </a:tc>
                <a:extLst>
                  <a:ext uri="{0D108BD9-81ED-4DB2-BD59-A6C34878D82A}">
                    <a16:rowId xmlns:a16="http://schemas.microsoft.com/office/drawing/2014/main" val="1502196062"/>
                  </a:ext>
                </a:extLst>
              </a:tr>
              <a:tr h="22328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Development Team (CIO, IBMC, Product Team)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t>IBMC (as not in OOTB currently)</a:t>
                      </a:r>
                    </a:p>
                  </a:txBody>
                  <a:tcPr/>
                </a:tc>
                <a:extLst>
                  <a:ext uri="{0D108BD9-81ED-4DB2-BD59-A6C34878D82A}">
                    <a16:rowId xmlns:a16="http://schemas.microsoft.com/office/drawing/2014/main" val="3106501101"/>
                  </a:ext>
                </a:extLst>
              </a:tr>
              <a:tr h="223283">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b="1" dirty="0"/>
                        <a:t>Next Steps –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t>Discussed with Josh Meurer &amp; Andy Barnes who have agreed this.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t>Creation of Aha ticket.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400" b="0" dirty="0"/>
                        <a:t>IBMC team will commence build.</a:t>
                      </a:r>
                      <a:endParaRPr lang="en-GB" sz="1400" dirty="0"/>
                    </a:p>
                  </a:txBody>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400" dirty="0"/>
                    </a:p>
                  </a:txBody>
                  <a:tcPr/>
                </a:tc>
                <a:extLst>
                  <a:ext uri="{0D108BD9-81ED-4DB2-BD59-A6C34878D82A}">
                    <a16:rowId xmlns:a16="http://schemas.microsoft.com/office/drawing/2014/main" val="73328140"/>
                  </a:ext>
                </a:extLst>
              </a:tr>
            </a:tbl>
          </a:graphicData>
        </a:graphic>
      </p:graphicFrame>
      <p:sp>
        <p:nvSpPr>
          <p:cNvPr id="7" name="TextBox 6">
            <a:extLst>
              <a:ext uri="{FF2B5EF4-FFF2-40B4-BE49-F238E27FC236}">
                <a16:creationId xmlns:a16="http://schemas.microsoft.com/office/drawing/2014/main" id="{89E8620A-DEFD-FCED-7752-0E63D3D8568A}"/>
              </a:ext>
            </a:extLst>
          </p:cNvPr>
          <p:cNvSpPr txBox="1"/>
          <p:nvPr/>
        </p:nvSpPr>
        <p:spPr>
          <a:xfrm>
            <a:off x="386102" y="4568261"/>
            <a:ext cx="8711921" cy="646331"/>
          </a:xfrm>
          <a:prstGeom prst="rect">
            <a:avLst/>
          </a:prstGeom>
          <a:noFill/>
        </p:spPr>
        <p:txBody>
          <a:bodyPr wrap="square" rtlCol="0">
            <a:spAutoFit/>
          </a:bodyPr>
          <a:lstStyle/>
          <a:p>
            <a:r>
              <a:rPr lang="en-US" b="1" u="sng" dirty="0"/>
              <a:t>Action Log</a:t>
            </a:r>
          </a:p>
          <a:p>
            <a:pPr marL="285750" indent="-285750">
              <a:buFont typeface="Arial" panose="020B0604020202020204" pitchFamily="34" charset="0"/>
              <a:buChar char="•"/>
            </a:pPr>
            <a:r>
              <a:rPr lang="en-US" dirty="0"/>
              <a:t>Reviewed by &lt;Product Team Member&gt;, Date reviewed &lt;Date&gt;</a:t>
            </a:r>
          </a:p>
        </p:txBody>
      </p:sp>
    </p:spTree>
    <p:extLst>
      <p:ext uri="{BB962C8B-B14F-4D97-AF65-F5344CB8AC3E}">
        <p14:creationId xmlns:p14="http://schemas.microsoft.com/office/powerpoint/2010/main" val="40758183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14055</TotalTime>
  <Words>501</Words>
  <Application>Microsoft Office PowerPoint</Application>
  <PresentationFormat>Widescreen</PresentationFormat>
  <Paragraphs>69</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IBM Plex Sans</vt:lpstr>
      <vt:lpstr>Wingdings</vt:lpstr>
      <vt:lpstr>Office Theme</vt:lpstr>
      <vt:lpstr>PowerPoint Presentation</vt:lpstr>
      <vt:lpstr>GRE Customization/Enhancement  Request</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Gangadhara R Attanti</dc:creator>
  <cp:lastModifiedBy>Nicholas Brook</cp:lastModifiedBy>
  <cp:revision>944</cp:revision>
  <dcterms:created xsi:type="dcterms:W3CDTF">2021-10-05T07:18:30Z</dcterms:created>
  <dcterms:modified xsi:type="dcterms:W3CDTF">2025-05-07T09:59:23Z</dcterms:modified>
</cp:coreProperties>
</file>