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140" r:id="rId2"/>
    <p:sldId id="1092" r:id="rId3"/>
    <p:sldId id="1113" r:id="rId4"/>
    <p:sldId id="1093" r:id="rId5"/>
    <p:sldId id="1099" r:id="rId6"/>
    <p:sldId id="1145" r:id="rId7"/>
    <p:sldId id="2147377056" r:id="rId8"/>
    <p:sldId id="1146" r:id="rId9"/>
    <p:sldId id="2147377077" r:id="rId10"/>
    <p:sldId id="2147377061" r:id="rId11"/>
    <p:sldId id="2147377057" r:id="rId12"/>
    <p:sldId id="2147377058" r:id="rId13"/>
    <p:sldId id="2147377085" r:id="rId14"/>
    <p:sldId id="2147377060" r:id="rId15"/>
    <p:sldId id="2147377066" r:id="rId16"/>
    <p:sldId id="2147377069" r:id="rId17"/>
    <p:sldId id="2147377071" r:id="rId18"/>
    <p:sldId id="2147377070" r:id="rId19"/>
    <p:sldId id="2147377072" r:id="rId20"/>
    <p:sldId id="2147377073" r:id="rId21"/>
    <p:sldId id="2147377059" r:id="rId22"/>
    <p:sldId id="2147377074" r:id="rId23"/>
    <p:sldId id="2147377062" r:id="rId24"/>
    <p:sldId id="214737708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00"/>
    <a:srgbClr val="27509B"/>
    <a:srgbClr val="00205B"/>
    <a:srgbClr val="582C83"/>
    <a:srgbClr val="84BD00"/>
    <a:srgbClr val="545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2A2A6-41FD-4C3F-8FC4-84FB57725A07}" v="1" dt="2025-10-15T05:42:50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aruana" userId="08ccd428-9af2-40f2-8b56-eea6d58822c2" providerId="ADAL" clId="{46A2A2A6-41FD-4C3F-8FC4-84FB57725A07}"/>
    <pc:docChg chg="custSel modSld">
      <pc:chgData name="Sarah Caruana" userId="08ccd428-9af2-40f2-8b56-eea6d58822c2" providerId="ADAL" clId="{46A2A2A6-41FD-4C3F-8FC4-84FB57725A07}" dt="2025-10-17T09:47:05.851" v="135" actId="20577"/>
      <pc:docMkLst>
        <pc:docMk/>
      </pc:docMkLst>
      <pc:sldChg chg="modSp mod">
        <pc:chgData name="Sarah Caruana" userId="08ccd428-9af2-40f2-8b56-eea6d58822c2" providerId="ADAL" clId="{46A2A2A6-41FD-4C3F-8FC4-84FB57725A07}" dt="2025-10-15T07:27:40.603" v="105" actId="20577"/>
        <pc:sldMkLst>
          <pc:docMk/>
          <pc:sldMk cId="3454321220" sldId="1140"/>
        </pc:sldMkLst>
        <pc:spChg chg="mod">
          <ac:chgData name="Sarah Caruana" userId="08ccd428-9af2-40f2-8b56-eea6d58822c2" providerId="ADAL" clId="{46A2A2A6-41FD-4C3F-8FC4-84FB57725A07}" dt="2025-10-15T07:27:40.603" v="105" actId="20577"/>
          <ac:spMkLst>
            <pc:docMk/>
            <pc:sldMk cId="3454321220" sldId="1140"/>
            <ac:spMk id="2" creationId="{693C5486-A9B8-69AE-943B-A54CBFBD6DB2}"/>
          </ac:spMkLst>
        </pc:spChg>
      </pc:sldChg>
      <pc:sldChg chg="modSp mod">
        <pc:chgData name="Sarah Caruana" userId="08ccd428-9af2-40f2-8b56-eea6d58822c2" providerId="ADAL" clId="{46A2A2A6-41FD-4C3F-8FC4-84FB57725A07}" dt="2025-10-17T09:47:05.851" v="135" actId="20577"/>
        <pc:sldMkLst>
          <pc:docMk/>
          <pc:sldMk cId="2268511434" sldId="2147377074"/>
        </pc:sldMkLst>
        <pc:spChg chg="mod">
          <ac:chgData name="Sarah Caruana" userId="08ccd428-9af2-40f2-8b56-eea6d58822c2" providerId="ADAL" clId="{46A2A2A6-41FD-4C3F-8FC4-84FB57725A07}" dt="2025-10-17T09:47:05.851" v="135" actId="20577"/>
          <ac:spMkLst>
            <pc:docMk/>
            <pc:sldMk cId="2268511434" sldId="2147377074"/>
            <ac:spMk id="2" creationId="{6368A107-E99B-6B01-5C36-1FB899109183}"/>
          </ac:spMkLst>
        </pc:spChg>
        <pc:spChg chg="mod">
          <ac:chgData name="Sarah Caruana" userId="08ccd428-9af2-40f2-8b56-eea6d58822c2" providerId="ADAL" clId="{46A2A2A6-41FD-4C3F-8FC4-84FB57725A07}" dt="2025-10-15T06:17:20.426" v="13" actId="20577"/>
          <ac:spMkLst>
            <pc:docMk/>
            <pc:sldMk cId="2268511434" sldId="2147377074"/>
            <ac:spMk id="19" creationId="{4A096354-A7AA-6AEC-6223-3544132F6F60}"/>
          </ac:spMkLst>
        </pc:spChg>
        <pc:spChg chg="mod">
          <ac:chgData name="Sarah Caruana" userId="08ccd428-9af2-40f2-8b56-eea6d58822c2" providerId="ADAL" clId="{46A2A2A6-41FD-4C3F-8FC4-84FB57725A07}" dt="2025-10-15T06:18:23.380" v="31" actId="20577"/>
          <ac:spMkLst>
            <pc:docMk/>
            <pc:sldMk cId="2268511434" sldId="2147377074"/>
            <ac:spMk id="20" creationId="{F095E590-4397-8E10-93EB-D8FFC9F90AF7}"/>
          </ac:spMkLst>
        </pc:spChg>
      </pc:sldChg>
      <pc:sldChg chg="delSp mod">
        <pc:chgData name="Sarah Caruana" userId="08ccd428-9af2-40f2-8b56-eea6d58822c2" providerId="ADAL" clId="{46A2A2A6-41FD-4C3F-8FC4-84FB57725A07}" dt="2025-10-17T09:32:15.802" v="107" actId="478"/>
        <pc:sldMkLst>
          <pc:docMk/>
          <pc:sldMk cId="413577379" sldId="2147377077"/>
        </pc:sldMkLst>
        <pc:spChg chg="del">
          <ac:chgData name="Sarah Caruana" userId="08ccd428-9af2-40f2-8b56-eea6d58822c2" providerId="ADAL" clId="{46A2A2A6-41FD-4C3F-8FC4-84FB57725A07}" dt="2025-10-17T09:32:15.802" v="107" actId="478"/>
          <ac:spMkLst>
            <pc:docMk/>
            <pc:sldMk cId="413577379" sldId="2147377077"/>
            <ac:spMk id="72" creationId="{20CC911E-1529-5E4D-84D1-EE00FCC516ED}"/>
          </ac:spMkLst>
        </pc:spChg>
        <pc:spChg chg="del">
          <ac:chgData name="Sarah Caruana" userId="08ccd428-9af2-40f2-8b56-eea6d58822c2" providerId="ADAL" clId="{46A2A2A6-41FD-4C3F-8FC4-84FB57725A07}" dt="2025-10-17T09:32:13.152" v="106" actId="478"/>
          <ac:spMkLst>
            <pc:docMk/>
            <pc:sldMk cId="413577379" sldId="2147377077"/>
            <ac:spMk id="74" creationId="{FD434AC6-D5AD-0EE9-B32E-2A72CAC300A1}"/>
          </ac:spMkLst>
        </pc:spChg>
      </pc:sldChg>
      <pc:sldChg chg="addSp modSp mod">
        <pc:chgData name="Sarah Caruana" userId="08ccd428-9af2-40f2-8b56-eea6d58822c2" providerId="ADAL" clId="{46A2A2A6-41FD-4C3F-8FC4-84FB57725A07}" dt="2025-10-15T05:43:05.182" v="11" actId="20577"/>
        <pc:sldMkLst>
          <pc:docMk/>
          <pc:sldMk cId="2902007309" sldId="2147377085"/>
        </pc:sldMkLst>
        <pc:spChg chg="add mod">
          <ac:chgData name="Sarah Caruana" userId="08ccd428-9af2-40f2-8b56-eea6d58822c2" providerId="ADAL" clId="{46A2A2A6-41FD-4C3F-8FC4-84FB57725A07}" dt="2025-10-15T05:43:05.182" v="11" actId="20577"/>
          <ac:spMkLst>
            <pc:docMk/>
            <pc:sldMk cId="2902007309" sldId="2147377085"/>
            <ac:spMk id="2" creationId="{BCCF208B-91BB-D6AE-3B96-74594DEC38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5E3C7-4DF8-4B1C-BBC6-D7073ED64E53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42490-37E9-4DCB-A968-5C86AA63E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3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2490-37E9-4DCB-A968-5C86AA63EE9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58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8C5A4-6173-C53F-C1DE-6DA7264B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901C4BB-F36D-45FD-B0CF-18ADDBCA0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95ECD7-A511-AED5-F5EA-36D782D81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EEFE9F-6AF1-A084-DA99-E7AAFF074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855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7DBF-6E8F-1745-1B34-CAC5F137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B88AD8-3ED9-8ACC-626D-BE60BBA02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26F1A0-0A58-BB2D-DE7B-15FB21C40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369AC6-E7E3-3538-3D2E-DBE9A510D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19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9E787-BE3B-2E62-E100-3130A22E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796AD09-2418-D18B-A839-D74677407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B0E8C9-5008-E4B4-2EEF-6FC491DD4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966A3D-6545-2EDE-86DE-FE0BB8DDA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79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F5702-B182-CB37-BA8C-D9DB935AE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98B94D-C1E6-4863-3FC7-E8D1612CF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A54160-4DC9-6133-FEFF-8C6BF2F33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1B6ABF-6D06-6B92-F73A-FDB19AA1F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24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518B-0BC4-BB3D-645B-B869B2877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555A06-2F3C-B702-F2B8-27F1EAC1F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2A014D-5008-830F-BA29-EC7CEC72E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F05A2B-BF40-DD5F-99D7-861EBEB03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59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D7F53-0AC3-9708-F4A2-D6F3B72F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AEF4A61-1398-206B-5804-0DD8FDF83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7070E0-7EF9-61B9-6506-D55D1017D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358449-14DE-4B47-42B4-69C95832A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08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46E4-CFE4-6869-1B00-30B597C01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E307AA-E077-21F5-4AEB-E63259213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D52AC8-9D9C-5C0D-76B5-38B4EDB78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A62036-1216-9E87-4A58-91F039FB4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718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5EB9-4BBC-9E00-3897-9B2C99D1A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3DD3F4-7FFA-70A2-E17D-9404421BC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510869-C1BB-562D-7C2A-1451EA4E6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9C8B0D-C164-BB40-9E3E-BA3527A4F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16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2490-37E9-4DCB-A968-5C86AA63EE9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684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2490-37E9-4DCB-A968-5C86AA63EE9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43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359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2E8A2-DB16-D3B6-A48F-ED5E4FE55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46E013-01DF-93C7-607E-4D8173BB0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7F0BDC2-9501-21F5-47FD-A3FE222D2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D75453-8048-41BD-5A00-62DE5D7AE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09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95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33B82-7FE3-41E5-9515-D2AA2F28CE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33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2490-37E9-4DCB-A968-5C86AA63EE9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90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3DCE-607D-96EE-2B4F-ABE48CF9B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7F494B-40C6-B123-EFAB-5E61BDADC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AA133B-DFBB-FC64-D600-ABB27A73D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24C315-E66C-A084-5CB2-47EDE1197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70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3E973-9FDD-79DF-E62D-3E6E29AAF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B3B53E0-AC7E-5B39-503B-81D60B18B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329ACB2-0037-B809-5DCD-20260B95A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90922A-A3B6-4B6C-906D-68ED5A572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93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C85F-1D9F-8ADC-D0E2-FF4CF751B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CAC3FF-F58B-F54D-75D7-005EE1027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55956B-E176-DFB3-2FC5-5A29CF09F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B5DD56-CF0A-4A61-F352-959CA78D4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F0242-7BA1-48A8-9042-3FE3D8F5704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03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2490-37E9-4DCB-A968-5C86AA63EE9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49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E51F61-206B-34F8-ACA2-724920C8C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FAB8CE-8670-7370-704E-8549E3F90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12A370-0339-D478-5333-A8D657B8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A69521-9519-7B66-44B4-64A0A2DA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C7A803-4B4D-6C9A-5474-2B948C6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98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F0FDF-4ABC-06F0-7F48-968060A70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F146AA-6B78-00FC-01AE-BD381B18B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9F6A37-EFF7-7D5C-6D71-E853034D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F3333E-8083-9651-A379-C0389A4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09610-0AB1-2E5C-E80A-1A9AADE0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87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647897-A6D0-F2C7-BD52-6A756459B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E643AF-E62D-9E9D-4ED0-4E0B03224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88A955-BC69-BF7C-CCB9-AE597473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056D21-8142-786C-8147-862116C2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1FD331-9CE4-A68F-B348-1D45343C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29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2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041C8-B871-E8BC-779A-98AA9BC9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6462F0-DAEF-7F0D-AC66-295D302F3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E53CC4-09F2-EE8E-766B-D5552DE6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B374D0-F71A-CD3E-F2E9-64AA99AE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E1DB5E-801B-DFF3-C36D-4610F650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02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DE78F-5988-6FE6-551C-1D128E72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5F7121-49D7-9794-5CAB-7494E1CC0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23BE92-1140-8090-8AD2-0EEFEBE6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EE8D0-C312-FA44-F9C8-D16CB73F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3C4388-52D4-B30B-B2AC-C965F87D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51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DC995-1FA0-986F-3FE0-62384CE8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ACF76-3CA9-DA84-C291-8E16A5992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AC510D-9D0A-CAF9-2C3D-04A082971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0D742F-032B-581C-61B1-A035BB88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B1E4FB-BF98-C9F3-CD76-811074817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9E6EF1-63C9-8E4E-451D-0DC95371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80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2FE29-7764-913E-D9CB-9CB4D1C9C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369303-3C70-B1B5-1B34-7BE285B05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E53441-531D-AC6D-458A-171928C5F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55B241-050B-0F6C-CC28-275AF3216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CC11886-EEF1-3798-666C-A4DAC698B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D67228-CF35-A70E-C95B-36E1BC46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FC15797-2F37-4D53-CC64-7D28728A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006E2A-6E67-8153-DBB8-B18D7A98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32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9DB5D-ED8C-B13F-CDB2-5FCE4C8E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F9D8BD-6AFD-D666-826D-5E97B418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E4D4A0-57DB-FE5F-0817-FF011CDD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7FA21E-49C3-229B-09B1-22457DE9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35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677F38-18AC-A1C7-EFC3-738DE023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BCDDFC-D2C5-442D-3F69-9C3D7C86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C13CF4-98BF-3B6C-C20F-E4A65E54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68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5C5D6-3607-4592-5BFD-CC9CDABF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6CC6A6-8E10-A652-088F-33A094B47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5CE905-6E77-013C-2B98-9EACFC9D1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9DA04E-3042-C0EE-67E7-4CDE8FC8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427DC3-7D21-3BC8-CE65-4EC2C61F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A5270B-22FE-DF81-60B2-10C001F1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09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531A-5270-D27C-7603-CF5C8E46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4E16D9A-6EF8-C065-4953-9DA760628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E7EA24-D0F6-E58E-2EDE-AC16B7080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3C6BD0-5094-18D6-4AE4-117B15AF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E87BB0-60EE-1D4C-7CB2-89D691AA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51157A-CA91-B963-5EC0-A1170323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17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A588C3-C31B-7AEA-E54E-4C745991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8386EF-7C99-2217-A84F-53F8D007C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93327A-3AC8-3544-560E-1F3C83F3E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3C0A9C-278C-49B7-93D7-A69EA93A494D}" type="datetimeFigureOut">
              <a:rPr lang="fr-FR" smtClean="0"/>
              <a:t>17/10/2025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9002BD-FC84-AB09-00FB-B29384E21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33371D-B7BD-FD46-E87E-7DA781E39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C5D97C-4FAC-4986-ADDA-7F46974E6A8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863F9B-DB39-1F45-19FB-DC4A926FFAAC}"/>
              </a:ext>
            </a:extLst>
          </p:cNvPr>
          <p:cNvSpPr/>
          <p:nvPr userDrawn="1"/>
        </p:nvSpPr>
        <p:spPr>
          <a:xfrm>
            <a:off x="0" y="0"/>
            <a:ext cx="12192000" cy="6091200"/>
          </a:xfrm>
          <a:prstGeom prst="rect">
            <a:avLst/>
          </a:prstGeom>
          <a:gradFill flip="none" rotWithShape="1">
            <a:gsLst>
              <a:gs pos="37000">
                <a:srgbClr val="002060">
                  <a:alpha val="10000"/>
                </a:srgbClr>
              </a:gs>
              <a:gs pos="100000">
                <a:srgbClr val="002060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10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5C3ED-75CD-4B5E-840A-E62A34A1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r="94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29E251C-FBD2-45D7-9036-C81E2FEC8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121" y="5566956"/>
            <a:ext cx="1989729" cy="10405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352038-8307-4738-8E32-7C6464A184F1}"/>
              </a:ext>
            </a:extLst>
          </p:cNvPr>
          <p:cNvSpPr txBox="1"/>
          <p:nvPr/>
        </p:nvSpPr>
        <p:spPr>
          <a:xfrm>
            <a:off x="1405602" y="1940205"/>
            <a:ext cx="9380795" cy="3195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spcBef>
                <a:spcPct val="0"/>
              </a:spcBef>
            </a:pPr>
            <a:r>
              <a:rPr lang="en-US" sz="4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j-ea"/>
                <a:cs typeface="+mj-cs"/>
              </a:rPr>
              <a:t>MICHELIN </a:t>
            </a:r>
          </a:p>
          <a:p>
            <a:pPr marL="0" indent="0" algn="ctr">
              <a:lnSpc>
                <a:spcPts val="2500"/>
              </a:lnSpc>
              <a:spcBef>
                <a:spcPct val="0"/>
              </a:spcBef>
            </a:pPr>
            <a:endParaRPr lang="en-US" sz="40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 Black" panose="02000000000000000000" pitchFamily="50" charset="0"/>
              <a:ea typeface="+mj-ea"/>
              <a:cs typeface="+mj-cs"/>
            </a:endParaRPr>
          </a:p>
          <a:p>
            <a:pPr marL="0" indent="0" algn="ctr">
              <a:spcBef>
                <a:spcPts val="1800"/>
              </a:spcBef>
              <a:spcAft>
                <a:spcPts val="600"/>
              </a:spcAft>
            </a:pPr>
            <a:r>
              <a:rPr lang="en-US" sz="4000" noProof="0" dirty="0">
                <a:solidFill>
                  <a:schemeClr val="bg1"/>
                </a:solidFill>
                <a:effectLst>
                  <a:outerShdw blurRad="190500" dist="38100" dir="5400000" algn="t" rotWithShape="0">
                    <a:prstClr val="black">
                      <a:alpha val="60000"/>
                    </a:prstClr>
                  </a:outerShdw>
                </a:effectLst>
                <a:latin typeface="Michelin Black" panose="02000000000000000000" pitchFamily="50" charset="0"/>
                <a:ea typeface="+mj-ea"/>
                <a:cs typeface="+mj-cs"/>
              </a:rPr>
              <a:t>SPARE PARTS  INVENTORY MANAGEMENT WITH MAXIMO</a:t>
            </a:r>
          </a:p>
          <a:p>
            <a:pPr marL="0" indent="0" algn="ctr">
              <a:lnSpc>
                <a:spcPts val="2500"/>
              </a:lnSpc>
              <a:spcBef>
                <a:spcPct val="0"/>
              </a:spcBef>
            </a:pPr>
            <a:endParaRPr lang="en-US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 Black" panose="02000000000000000000" pitchFamily="50" charset="0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F83C74-BFD2-4A7B-A5E2-EB8AA1349CD6}"/>
              </a:ext>
            </a:extLst>
          </p:cNvPr>
          <p:cNvCxnSpPr>
            <a:cxnSpLocks/>
          </p:cNvCxnSpPr>
          <p:nvPr/>
        </p:nvCxnSpPr>
        <p:spPr>
          <a:xfrm>
            <a:off x="2952750" y="4668308"/>
            <a:ext cx="6286500" cy="0"/>
          </a:xfrm>
          <a:prstGeom prst="line">
            <a:avLst/>
          </a:prstGeom>
          <a:ln>
            <a:solidFill>
              <a:srgbClr val="FCE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0D63D9AE-5D23-4ED8-A927-30FAC832EE07}"/>
              </a:ext>
            </a:extLst>
          </p:cNvPr>
          <p:cNvSpPr/>
          <p:nvPr/>
        </p:nvSpPr>
        <p:spPr>
          <a:xfrm>
            <a:off x="9077325" y="4491140"/>
            <a:ext cx="228600" cy="180975"/>
          </a:xfrm>
          <a:prstGeom prst="parallelogram">
            <a:avLst>
              <a:gd name="adj" fmla="val 35526"/>
            </a:avLst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AC44A71D-1BB6-4788-A6DF-E07AABE07666}"/>
              </a:ext>
            </a:extLst>
          </p:cNvPr>
          <p:cNvSpPr/>
          <p:nvPr/>
        </p:nvSpPr>
        <p:spPr>
          <a:xfrm>
            <a:off x="9193212" y="4668309"/>
            <a:ext cx="173038" cy="136988"/>
          </a:xfrm>
          <a:prstGeom prst="parallelogram">
            <a:avLst>
              <a:gd name="adj" fmla="val 35526"/>
            </a:avLst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6449C90-39B4-484E-9186-00E6B50A021E}"/>
              </a:ext>
            </a:extLst>
          </p:cNvPr>
          <p:cNvSpPr/>
          <p:nvPr/>
        </p:nvSpPr>
        <p:spPr>
          <a:xfrm>
            <a:off x="9361487" y="4579408"/>
            <a:ext cx="120901" cy="95713"/>
          </a:xfrm>
          <a:prstGeom prst="parallelogram">
            <a:avLst>
              <a:gd name="adj" fmla="val 35526"/>
            </a:avLst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3C5486-A9B8-69AE-943B-A54CBFBD6DB2}"/>
              </a:ext>
            </a:extLst>
          </p:cNvPr>
          <p:cNvSpPr txBox="1"/>
          <p:nvPr/>
        </p:nvSpPr>
        <p:spPr>
          <a:xfrm>
            <a:off x="160866" y="5657671"/>
            <a:ext cx="903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55925" algn="l"/>
              </a:tabLst>
            </a:pPr>
            <a:r>
              <a:rPr lang="en-US" sz="1600" noProof="0" dirty="0">
                <a:ln w="12700">
                  <a:noFill/>
                </a:ln>
                <a:solidFill>
                  <a:schemeClr val="bg1"/>
                </a:solidFill>
                <a:effectLst>
                  <a:glow rad="101600">
                    <a:srgbClr val="00205B"/>
                  </a:glow>
                </a:effectLst>
                <a:latin typeface="Michelin" panose="02000000000000000000" pitchFamily="50" charset="0"/>
              </a:rPr>
              <a:t>Sarah Caruana 	– Spare parts management Group leader</a:t>
            </a:r>
          </a:p>
          <a:p>
            <a:pPr>
              <a:tabLst>
                <a:tab pos="2955925" algn="l"/>
              </a:tabLst>
            </a:pPr>
            <a:r>
              <a:rPr lang="en-US" sz="1600" noProof="0" dirty="0">
                <a:ln w="12700">
                  <a:noFill/>
                </a:ln>
                <a:solidFill>
                  <a:schemeClr val="bg1"/>
                </a:solidFill>
                <a:effectLst>
                  <a:glow rad="101600">
                    <a:srgbClr val="00205B"/>
                  </a:glow>
                </a:effectLst>
                <a:latin typeface="Michelin" panose="02000000000000000000" pitchFamily="50" charset="0"/>
              </a:rPr>
              <a:t>Jean-Laurent Balpe 	– IS Architect</a:t>
            </a:r>
          </a:p>
          <a:p>
            <a:endParaRPr lang="en-US" sz="1600" noProof="0" dirty="0">
              <a:ln w="12700">
                <a:noFill/>
              </a:ln>
              <a:solidFill>
                <a:schemeClr val="bg1"/>
              </a:solidFill>
              <a:effectLst>
                <a:glow rad="101600">
                  <a:srgbClr val="00205B"/>
                </a:glow>
              </a:effectLst>
              <a:latin typeface="Micheli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2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7EE5B-C16C-75B6-E550-310E664B4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DDAB4AE6-E9E5-4545-9459-6725A3F80364}"/>
              </a:ext>
            </a:extLst>
          </p:cNvPr>
          <p:cNvCxnSpPr/>
          <p:nvPr/>
        </p:nvCxnSpPr>
        <p:spPr>
          <a:xfrm>
            <a:off x="4191865" y="832716"/>
            <a:ext cx="0" cy="4654319"/>
          </a:xfrm>
          <a:prstGeom prst="line">
            <a:avLst/>
          </a:prstGeom>
          <a:ln w="19050" cap="flat" cmpd="sng" algn="ctr">
            <a:solidFill>
              <a:srgbClr val="54555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C758532-C5F8-EFFA-CB03-3724B74C150C}"/>
              </a:ext>
            </a:extLst>
          </p:cNvPr>
          <p:cNvSpPr txBox="1">
            <a:spLocks/>
          </p:cNvSpPr>
          <p:nvPr/>
        </p:nvSpPr>
        <p:spPr>
          <a:xfrm>
            <a:off x="162560" y="410926"/>
            <a:ext cx="10187670" cy="2783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HISTORICAL SILOED SPARE PARTS INVENTORIES…</a:t>
            </a:r>
            <a:endParaRPr lang="en-US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Michelin" panose="020000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D34B48-A6F9-A7CC-4A3D-7722721ABBAA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que 3" descr="Blockchain contour">
            <a:extLst>
              <a:ext uri="{FF2B5EF4-FFF2-40B4-BE49-F238E27FC236}">
                <a16:creationId xmlns:a16="http://schemas.microsoft.com/office/drawing/2014/main" id="{84765C34-F97C-CCE8-9E25-759BC321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1" y="2076233"/>
            <a:ext cx="1262519" cy="1262519"/>
          </a:xfrm>
          <a:prstGeom prst="rect">
            <a:avLst/>
          </a:prstGeom>
        </p:spPr>
      </p:pic>
      <p:pic>
        <p:nvPicPr>
          <p:cNvPr id="43" name="Graphique 42" descr="Blockchain contour">
            <a:extLst>
              <a:ext uri="{FF2B5EF4-FFF2-40B4-BE49-F238E27FC236}">
                <a16:creationId xmlns:a16="http://schemas.microsoft.com/office/drawing/2014/main" id="{F473F973-9403-CBB8-5BDD-980CD610A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0423" y="2096091"/>
            <a:ext cx="1262519" cy="126251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D80A7F9E-9B3A-76DF-48D7-829292FC03FE}"/>
              </a:ext>
            </a:extLst>
          </p:cNvPr>
          <p:cNvSpPr txBox="1"/>
          <p:nvPr/>
        </p:nvSpPr>
        <p:spPr>
          <a:xfrm>
            <a:off x="230273" y="3251199"/>
            <a:ext cx="1142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PLANT 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88BF8FA-D706-A20D-BC98-CF0E9E5718F1}"/>
              </a:ext>
            </a:extLst>
          </p:cNvPr>
          <p:cNvSpPr txBox="1"/>
          <p:nvPr/>
        </p:nvSpPr>
        <p:spPr>
          <a:xfrm>
            <a:off x="1492792" y="3273996"/>
            <a:ext cx="1473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PLANT 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E644ED7-3F09-138E-BDC4-62E0041D7152}"/>
              </a:ext>
            </a:extLst>
          </p:cNvPr>
          <p:cNvSpPr txBox="1"/>
          <p:nvPr/>
        </p:nvSpPr>
        <p:spPr>
          <a:xfrm>
            <a:off x="2718819" y="3259405"/>
            <a:ext cx="1473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PLANT 3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0FCE90E-C055-20E5-693D-A7E5A92429F1}"/>
              </a:ext>
            </a:extLst>
          </p:cNvPr>
          <p:cNvSpPr txBox="1">
            <a:spLocks/>
          </p:cNvSpPr>
          <p:nvPr/>
        </p:nvSpPr>
        <p:spPr>
          <a:xfrm>
            <a:off x="5110696" y="5623206"/>
            <a:ext cx="7081304" cy="2783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…TO SHARED MINDSET OPPORTUNITIES</a:t>
            </a:r>
            <a:endParaRPr lang="en-US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Michelin" panose="02000000000000000000" pitchFamily="50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91F6C6F-A193-8CFF-5D83-A1E66FA2B21B}"/>
              </a:ext>
            </a:extLst>
          </p:cNvPr>
          <p:cNvSpPr/>
          <p:nvPr/>
        </p:nvSpPr>
        <p:spPr>
          <a:xfrm>
            <a:off x="10489024" y="5918096"/>
            <a:ext cx="1702976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29733B5-821C-17FD-F9ED-C2177874E6E4}"/>
              </a:ext>
            </a:extLst>
          </p:cNvPr>
          <p:cNvSpPr txBox="1"/>
          <p:nvPr/>
        </p:nvSpPr>
        <p:spPr>
          <a:xfrm>
            <a:off x="0" y="3671153"/>
            <a:ext cx="4605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Michelin" panose="02000000000000000000" pitchFamily="50" charset="0"/>
              </a:rPr>
              <a:t>Excess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noProof="0" dirty="0">
              <a:latin typeface="Micheli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Michelin" panose="02000000000000000000" pitchFamily="50" charset="0"/>
              </a:rPr>
              <a:t>Non movers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noProof="0" dirty="0">
              <a:latin typeface="Micheli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Michelin" panose="02000000000000000000" pitchFamily="50" charset="0"/>
              </a:rPr>
              <a:t>PARTS DESTRUCTION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noProof="0" dirty="0">
              <a:latin typeface="Micheli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Michelin" panose="02000000000000000000" pitchFamily="50" charset="0"/>
              </a:rPr>
              <a:t>Cash out versus « INHOUSE available consumption »</a:t>
            </a:r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82568B21-E8D9-6411-F684-54424AAF2507}"/>
              </a:ext>
            </a:extLst>
          </p:cNvPr>
          <p:cNvSpPr/>
          <p:nvPr/>
        </p:nvSpPr>
        <p:spPr>
          <a:xfrm>
            <a:off x="3706277" y="1770386"/>
            <a:ext cx="877397" cy="192481"/>
          </a:xfrm>
          <a:prstGeom prst="rightArrow">
            <a:avLst/>
          </a:prstGeom>
          <a:solidFill>
            <a:srgbClr val="FCE500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6" name="Graphique 55" descr="Blockchain contour">
            <a:extLst>
              <a:ext uri="{FF2B5EF4-FFF2-40B4-BE49-F238E27FC236}">
                <a16:creationId xmlns:a16="http://schemas.microsoft.com/office/drawing/2014/main" id="{A226590F-B95F-E018-3219-23F52FA5A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797" y="1071080"/>
            <a:ext cx="1262519" cy="1262519"/>
          </a:xfrm>
          <a:prstGeom prst="rect">
            <a:avLst/>
          </a:prstGeom>
        </p:spPr>
      </p:pic>
      <p:pic>
        <p:nvPicPr>
          <p:cNvPr id="57" name="Graphique 56" descr="Blockchain contour">
            <a:extLst>
              <a:ext uri="{FF2B5EF4-FFF2-40B4-BE49-F238E27FC236}">
                <a16:creationId xmlns:a16="http://schemas.microsoft.com/office/drawing/2014/main" id="{61C3609F-97A9-D492-5404-8BB252018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0946" y="2096221"/>
            <a:ext cx="1262519" cy="1262519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88DBB74C-3079-E520-A09C-CA9942DD77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8100" y="3203561"/>
            <a:ext cx="2688720" cy="1720452"/>
          </a:xfrm>
          <a:prstGeom prst="rect">
            <a:avLst/>
          </a:prstGeom>
          <a:noFill/>
        </p:spPr>
      </p:pic>
      <p:pic>
        <p:nvPicPr>
          <p:cNvPr id="85" name="Graphique 84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1158E087-088E-E7A6-5B12-9875B9C19C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588340">
            <a:off x="5677776" y="4889743"/>
            <a:ext cx="756858" cy="756858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5CF139C2-753B-1D9C-CE29-F240CBD8A415}"/>
              </a:ext>
            </a:extLst>
          </p:cNvPr>
          <p:cNvSpPr txBox="1"/>
          <p:nvPr/>
        </p:nvSpPr>
        <p:spPr>
          <a:xfrm>
            <a:off x="6307094" y="4964530"/>
            <a:ext cx="319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200">
                <a:latin typeface="Michelin" panose="02000000000000000000" pitchFamily="50" charset="0"/>
              </a:defRPr>
            </a:lvl1pPr>
          </a:lstStyle>
          <a:p>
            <a:r>
              <a:rPr lang="en-US" noProof="0" dirty="0"/>
              <a:t>Free cash flow</a:t>
            </a:r>
          </a:p>
          <a:p>
            <a:r>
              <a:rPr lang="en-US" noProof="0" dirty="0"/>
              <a:t>Stock reduction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9E6FF44-51F5-0ADD-0788-AF09726595E1}"/>
              </a:ext>
            </a:extLst>
          </p:cNvPr>
          <p:cNvSpPr txBox="1"/>
          <p:nvPr/>
        </p:nvSpPr>
        <p:spPr>
          <a:xfrm>
            <a:off x="9776788" y="845548"/>
            <a:ext cx="1250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POOLING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86757B9D-C29D-E1BF-498A-CC519895FC5C}"/>
              </a:ext>
            </a:extLst>
          </p:cNvPr>
          <p:cNvSpPr txBox="1"/>
          <p:nvPr/>
        </p:nvSpPr>
        <p:spPr>
          <a:xfrm>
            <a:off x="9254728" y="3470800"/>
            <a:ext cx="319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Michelin" panose="02000000000000000000" pitchFamily="50" charset="0"/>
              </a:defRPr>
            </a:lvl1pPr>
          </a:lstStyle>
          <a:p>
            <a:r>
              <a:rPr lang="en-US" sz="1200" noProof="0" dirty="0"/>
              <a:t>SCRAPPING REDUCTION</a:t>
            </a:r>
          </a:p>
          <a:p>
            <a:r>
              <a:rPr lang="en-US" sz="1200" noProof="0" dirty="0"/>
              <a:t>4R MINDSET</a:t>
            </a:r>
          </a:p>
        </p:txBody>
      </p:sp>
      <p:pic>
        <p:nvPicPr>
          <p:cNvPr id="90" name="Graphique 89" descr="Kiosque contour">
            <a:extLst>
              <a:ext uri="{FF2B5EF4-FFF2-40B4-BE49-F238E27FC236}">
                <a16:creationId xmlns:a16="http://schemas.microsoft.com/office/drawing/2014/main" id="{F156DE7A-B586-7A2A-0587-58BA41BBF0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9767" y="752774"/>
            <a:ext cx="914400" cy="914400"/>
          </a:xfrm>
          <a:prstGeom prst="rect">
            <a:avLst/>
          </a:prstGeom>
        </p:spPr>
      </p:pic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0DA205A0-F319-C812-03E0-AAB9416D9EFA}"/>
              </a:ext>
            </a:extLst>
          </p:cNvPr>
          <p:cNvCxnSpPr/>
          <p:nvPr/>
        </p:nvCxnSpPr>
        <p:spPr>
          <a:xfrm>
            <a:off x="2373549" y="1702340"/>
            <a:ext cx="345270" cy="505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A09E06BD-E20F-F961-7F26-C6BC0B20251E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1872205" y="1667374"/>
            <a:ext cx="1" cy="4288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93798792-B5E0-9A31-5065-C9B0C7A7BB54}"/>
              </a:ext>
            </a:extLst>
          </p:cNvPr>
          <p:cNvCxnSpPr>
            <a:cxnSpLocks/>
          </p:cNvCxnSpPr>
          <p:nvPr/>
        </p:nvCxnSpPr>
        <p:spPr>
          <a:xfrm flipH="1">
            <a:off x="878082" y="1671486"/>
            <a:ext cx="545232" cy="4246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2BA4FFD0-5697-AF41-8D48-7A601F88FB83}"/>
              </a:ext>
            </a:extLst>
          </p:cNvPr>
          <p:cNvSpPr txBox="1"/>
          <p:nvPr/>
        </p:nvSpPr>
        <p:spPr>
          <a:xfrm>
            <a:off x="1641503" y="1332061"/>
            <a:ext cx="537932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800" noProof="0" dirty="0">
                <a:solidFill>
                  <a:srgbClr val="54555A"/>
                </a:solidFill>
              </a:rPr>
              <a:t>SUPPLIER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95E4D454-884D-C744-1114-BFF8F11C2F57}"/>
              </a:ext>
            </a:extLst>
          </p:cNvPr>
          <p:cNvCxnSpPr>
            <a:cxnSpLocks/>
          </p:cNvCxnSpPr>
          <p:nvPr/>
        </p:nvCxnSpPr>
        <p:spPr>
          <a:xfrm>
            <a:off x="5616440" y="1395183"/>
            <a:ext cx="1319381" cy="386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ZoneTexte 99">
            <a:extLst>
              <a:ext uri="{FF2B5EF4-FFF2-40B4-BE49-F238E27FC236}">
                <a16:creationId xmlns:a16="http://schemas.microsoft.com/office/drawing/2014/main" id="{0C4E9606-C600-6C07-F2BD-012B6F25D70C}"/>
              </a:ext>
            </a:extLst>
          </p:cNvPr>
          <p:cNvSpPr txBox="1"/>
          <p:nvPr/>
        </p:nvSpPr>
        <p:spPr>
          <a:xfrm>
            <a:off x="5106873" y="2216807"/>
            <a:ext cx="1142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PLANT 1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F06CA536-E990-3EB9-22FC-3C23905E7FF9}"/>
              </a:ext>
            </a:extLst>
          </p:cNvPr>
          <p:cNvSpPr txBox="1"/>
          <p:nvPr/>
        </p:nvSpPr>
        <p:spPr>
          <a:xfrm>
            <a:off x="6728478" y="2531424"/>
            <a:ext cx="1473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PLANT 2</a:t>
            </a:r>
          </a:p>
        </p:txBody>
      </p:sp>
      <p:sp>
        <p:nvSpPr>
          <p:cNvPr id="104" name="Flèche : droite 103">
            <a:extLst>
              <a:ext uri="{FF2B5EF4-FFF2-40B4-BE49-F238E27FC236}">
                <a16:creationId xmlns:a16="http://schemas.microsoft.com/office/drawing/2014/main" id="{EE2BF5FD-9EDC-BA24-701A-82DAFD7F3E61}"/>
              </a:ext>
            </a:extLst>
          </p:cNvPr>
          <p:cNvSpPr/>
          <p:nvPr/>
        </p:nvSpPr>
        <p:spPr>
          <a:xfrm>
            <a:off x="8056706" y="1770386"/>
            <a:ext cx="877397" cy="192481"/>
          </a:xfrm>
          <a:prstGeom prst="rightArrow">
            <a:avLst/>
          </a:prstGeom>
          <a:solidFill>
            <a:srgbClr val="FCE500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5" name="Graphique 104" descr="Blockchain contour">
            <a:extLst>
              <a:ext uri="{FF2B5EF4-FFF2-40B4-BE49-F238E27FC236}">
                <a16:creationId xmlns:a16="http://schemas.microsoft.com/office/drawing/2014/main" id="{B6436377-2C1C-8796-DEA2-D4894488A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5529" y="1030547"/>
            <a:ext cx="1262519" cy="1262519"/>
          </a:xfrm>
          <a:prstGeom prst="rect">
            <a:avLst/>
          </a:prstGeom>
        </p:spPr>
      </p:pic>
      <p:pic>
        <p:nvPicPr>
          <p:cNvPr id="106" name="Graphique 105" descr="Blockchain contour">
            <a:extLst>
              <a:ext uri="{FF2B5EF4-FFF2-40B4-BE49-F238E27FC236}">
                <a16:creationId xmlns:a16="http://schemas.microsoft.com/office/drawing/2014/main" id="{7B15C84F-0AE3-A5AA-9C57-D480916B9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5350" y="1030547"/>
            <a:ext cx="1262519" cy="1262519"/>
          </a:xfrm>
          <a:prstGeom prst="rect">
            <a:avLst/>
          </a:prstGeom>
        </p:spPr>
      </p:pic>
      <p:sp>
        <p:nvSpPr>
          <p:cNvPr id="107" name="ZoneTexte 106">
            <a:extLst>
              <a:ext uri="{FF2B5EF4-FFF2-40B4-BE49-F238E27FC236}">
                <a16:creationId xmlns:a16="http://schemas.microsoft.com/office/drawing/2014/main" id="{C08E39EB-3200-D83B-B1AC-9832919A3F40}"/>
              </a:ext>
            </a:extLst>
          </p:cNvPr>
          <p:cNvSpPr txBox="1"/>
          <p:nvPr/>
        </p:nvSpPr>
        <p:spPr>
          <a:xfrm>
            <a:off x="5806789" y="832716"/>
            <a:ext cx="1250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EXCESS STOCK CONSUMPTION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5DD3BD0F-BDDC-8875-0A92-0D7D916A1889}"/>
              </a:ext>
            </a:extLst>
          </p:cNvPr>
          <p:cNvSpPr txBox="1"/>
          <p:nvPr/>
        </p:nvSpPr>
        <p:spPr>
          <a:xfrm>
            <a:off x="5106873" y="3470800"/>
            <a:ext cx="22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200">
                <a:latin typeface="Michelin" panose="02000000000000000000" pitchFamily="50" charset="0"/>
              </a:defRPr>
            </a:lvl1pPr>
          </a:lstStyle>
          <a:p>
            <a:r>
              <a:rPr lang="en-US" noProof="0" dirty="0"/>
              <a:t>PRIDE</a:t>
            </a:r>
          </a:p>
          <a:p>
            <a:r>
              <a:rPr lang="en-US" noProof="0" dirty="0"/>
              <a:t>ONE TEAM</a:t>
            </a:r>
          </a:p>
        </p:txBody>
      </p:sp>
      <p:sp>
        <p:nvSpPr>
          <p:cNvPr id="3" name="ZoneTexte 19">
            <a:extLst>
              <a:ext uri="{FF2B5EF4-FFF2-40B4-BE49-F238E27FC236}">
                <a16:creationId xmlns:a16="http://schemas.microsoft.com/office/drawing/2014/main" id="{03E880B5-1676-ACB5-8A9C-06FF8200B0CD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D80D903-AD66-2632-2A02-E3E8F9653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909552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8" name="Organigramme : Extraire 7">
            <a:extLst>
              <a:ext uri="{FF2B5EF4-FFF2-40B4-BE49-F238E27FC236}">
                <a16:creationId xmlns:a16="http://schemas.microsoft.com/office/drawing/2014/main" id="{76653F9A-1B2B-DF76-1064-AC638BCC8F07}"/>
              </a:ext>
            </a:extLst>
          </p:cNvPr>
          <p:cNvSpPr/>
          <p:nvPr/>
        </p:nvSpPr>
        <p:spPr>
          <a:xfrm rot="10800000">
            <a:off x="4109143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Graphique 41" descr="Blockchain contour">
            <a:extLst>
              <a:ext uri="{FF2B5EF4-FFF2-40B4-BE49-F238E27FC236}">
                <a16:creationId xmlns:a16="http://schemas.microsoft.com/office/drawing/2014/main" id="{C8B1768C-5E7C-6193-7356-427AD26ED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9261" y="1617436"/>
            <a:ext cx="1015500" cy="10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0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30E1D-CADF-1620-617A-DAD043CDB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A67A6C-D127-970E-59E4-6D540C64042D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INVENTORY MANAGEMENT THOUGH SMART PROCUREMENT</a:t>
            </a:r>
            <a:endParaRPr lang="en-US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Michelin" panose="02000000000000000000" pitchFamily="50" charset="0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7916C751-5F03-5FC7-14C0-D2577CFD2E63}"/>
              </a:ext>
            </a:extLst>
          </p:cNvPr>
          <p:cNvSpPr/>
          <p:nvPr/>
        </p:nvSpPr>
        <p:spPr>
          <a:xfrm>
            <a:off x="394665" y="1206230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314AF73-755B-567C-4B9A-87E7543B8EA3}"/>
              </a:ext>
            </a:extLst>
          </p:cNvPr>
          <p:cNvSpPr/>
          <p:nvPr/>
        </p:nvSpPr>
        <p:spPr>
          <a:xfrm>
            <a:off x="2181671" y="1748020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1327C63-E093-F5F2-4851-1D2C5873A3E6}"/>
              </a:ext>
            </a:extLst>
          </p:cNvPr>
          <p:cNvSpPr/>
          <p:nvPr/>
        </p:nvSpPr>
        <p:spPr>
          <a:xfrm>
            <a:off x="3366531" y="1748020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9022F6D0-F8C0-0593-6658-F53DB4EFD69C}"/>
              </a:ext>
            </a:extLst>
          </p:cNvPr>
          <p:cNvSpPr/>
          <p:nvPr/>
        </p:nvSpPr>
        <p:spPr>
          <a:xfrm>
            <a:off x="4556126" y="1748020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FABF44DD-02CB-F5F5-2CFA-38A785594E01}"/>
              </a:ext>
            </a:extLst>
          </p:cNvPr>
          <p:cNvSpPr/>
          <p:nvPr/>
        </p:nvSpPr>
        <p:spPr>
          <a:xfrm>
            <a:off x="5745721" y="1755073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9221C9E-C8BD-55B6-8E67-0F13F9D8E202}"/>
              </a:ext>
            </a:extLst>
          </p:cNvPr>
          <p:cNvSpPr/>
          <p:nvPr/>
        </p:nvSpPr>
        <p:spPr>
          <a:xfrm>
            <a:off x="6925847" y="1757748"/>
            <a:ext cx="865195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94CEFC65-132D-98CE-ED3D-0328E08BEE7B}"/>
              </a:ext>
            </a:extLst>
          </p:cNvPr>
          <p:cNvSpPr/>
          <p:nvPr/>
        </p:nvSpPr>
        <p:spPr>
          <a:xfrm>
            <a:off x="394665" y="2523531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9" name="Graphique 58" descr="Sirène avec un remplissage uni">
            <a:extLst>
              <a:ext uri="{FF2B5EF4-FFF2-40B4-BE49-F238E27FC236}">
                <a16:creationId xmlns:a16="http://schemas.microsoft.com/office/drawing/2014/main" id="{9B7A7E8D-09B2-4211-7A29-0909C3EE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720" y="1179143"/>
            <a:ext cx="778780" cy="778780"/>
          </a:xfrm>
          <a:prstGeom prst="rect">
            <a:avLst/>
          </a:prstGeom>
        </p:spPr>
      </p:pic>
      <p:pic>
        <p:nvPicPr>
          <p:cNvPr id="61" name="Graphique 60" descr="Calendrier mensuel avec un remplissage uni">
            <a:extLst>
              <a:ext uri="{FF2B5EF4-FFF2-40B4-BE49-F238E27FC236}">
                <a16:creationId xmlns:a16="http://schemas.microsoft.com/office/drawing/2014/main" id="{A15115D0-5A14-B1AE-4F1C-3C2E7A28C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6967" y="1764800"/>
            <a:ext cx="778780" cy="778780"/>
          </a:xfrm>
          <a:prstGeom prst="rect">
            <a:avLst/>
          </a:prstGeom>
        </p:spPr>
      </p:pic>
      <p:pic>
        <p:nvPicPr>
          <p:cNvPr id="63" name="Graphique 62" descr="Calendrier journalier contour">
            <a:extLst>
              <a:ext uri="{FF2B5EF4-FFF2-40B4-BE49-F238E27FC236}">
                <a16:creationId xmlns:a16="http://schemas.microsoft.com/office/drawing/2014/main" id="{4C42B7E2-9D73-8C42-88E6-76D92EB5A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956" y="2487156"/>
            <a:ext cx="778781" cy="778781"/>
          </a:xfrm>
          <a:prstGeom prst="rect">
            <a:avLst/>
          </a:prstGeom>
        </p:spPr>
      </p:pic>
      <p:pic>
        <p:nvPicPr>
          <p:cNvPr id="65" name="Graphique 64" descr="Liste de contrôle avec un remplissage uni">
            <a:extLst>
              <a:ext uri="{FF2B5EF4-FFF2-40B4-BE49-F238E27FC236}">
                <a16:creationId xmlns:a16="http://schemas.microsoft.com/office/drawing/2014/main" id="{DE7E9787-EB34-EC5A-D0B6-F4AB5FDAB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9287" y="1764800"/>
            <a:ext cx="754435" cy="754435"/>
          </a:xfrm>
          <a:prstGeom prst="rect">
            <a:avLst/>
          </a:prstGeom>
        </p:spPr>
      </p:pic>
      <p:pic>
        <p:nvPicPr>
          <p:cNvPr id="67" name="Graphique 66" descr="Coche avec un remplissage uni">
            <a:extLst>
              <a:ext uri="{FF2B5EF4-FFF2-40B4-BE49-F238E27FC236}">
                <a16:creationId xmlns:a16="http://schemas.microsoft.com/office/drawing/2014/main" id="{6151335B-5D64-415C-AEB0-429EF5C56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5042" y="1888692"/>
            <a:ext cx="550451" cy="550451"/>
          </a:xfrm>
          <a:prstGeom prst="rect">
            <a:avLst/>
          </a:prstGeom>
        </p:spPr>
      </p:pic>
      <p:pic>
        <p:nvPicPr>
          <p:cNvPr id="69" name="Graphique 68" descr="Clé avec un remplissage uni">
            <a:extLst>
              <a:ext uri="{FF2B5EF4-FFF2-40B4-BE49-F238E27FC236}">
                <a16:creationId xmlns:a16="http://schemas.microsoft.com/office/drawing/2014/main" id="{44D90C64-AEA8-5423-991F-E84D6C04A5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9579" y="1796303"/>
            <a:ext cx="682214" cy="682214"/>
          </a:xfrm>
          <a:prstGeom prst="rect">
            <a:avLst/>
          </a:prstGeom>
        </p:spPr>
      </p:pic>
      <p:pic>
        <p:nvPicPr>
          <p:cNvPr id="71" name="Graphique 70" descr="Priorités avec un remplissage uni">
            <a:extLst>
              <a:ext uri="{FF2B5EF4-FFF2-40B4-BE49-F238E27FC236}">
                <a16:creationId xmlns:a16="http://schemas.microsoft.com/office/drawing/2014/main" id="{61B40961-03F4-313B-1900-4D74774555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99247" y="1760184"/>
            <a:ext cx="754451" cy="754451"/>
          </a:xfrm>
          <a:prstGeom prst="rect">
            <a:avLst/>
          </a:prstGeom>
        </p:spPr>
      </p:pic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6539491A-45B4-8D59-A0DC-F02969FBF4B6}"/>
              </a:ext>
            </a:extLst>
          </p:cNvPr>
          <p:cNvSpPr/>
          <p:nvPr/>
        </p:nvSpPr>
        <p:spPr>
          <a:xfrm>
            <a:off x="5742481" y="2981075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0879B4E5-0BCF-08FF-A1AF-21E87980782C}"/>
              </a:ext>
            </a:extLst>
          </p:cNvPr>
          <p:cNvSpPr/>
          <p:nvPr/>
        </p:nvSpPr>
        <p:spPr>
          <a:xfrm>
            <a:off x="5235764" y="4058742"/>
            <a:ext cx="869931" cy="778780"/>
          </a:xfrm>
          <a:prstGeom prst="roundRect">
            <a:avLst/>
          </a:prstGeom>
          <a:solidFill>
            <a:schemeClr val="bg1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C2D3486B-19B0-B36A-2F4B-1907B780424A}"/>
              </a:ext>
            </a:extLst>
          </p:cNvPr>
          <p:cNvSpPr/>
          <p:nvPr/>
        </p:nvSpPr>
        <p:spPr>
          <a:xfrm>
            <a:off x="6265608" y="4053442"/>
            <a:ext cx="869931" cy="778780"/>
          </a:xfrm>
          <a:prstGeom prst="roundRect">
            <a:avLst/>
          </a:prstGeom>
          <a:solidFill>
            <a:srgbClr val="27509B"/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FF00"/>
              </a:solidFill>
            </a:endParaRPr>
          </a:p>
        </p:txBody>
      </p:sp>
      <p:pic>
        <p:nvPicPr>
          <p:cNvPr id="78" name="Graphique 77" descr="Entrepôt contour">
            <a:extLst>
              <a:ext uri="{FF2B5EF4-FFF2-40B4-BE49-F238E27FC236}">
                <a16:creationId xmlns:a16="http://schemas.microsoft.com/office/drawing/2014/main" id="{C905BFFF-D96B-C538-9924-4BFAFE0395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16200" y="4031492"/>
            <a:ext cx="766791" cy="766791"/>
          </a:xfrm>
          <a:prstGeom prst="rect">
            <a:avLst/>
          </a:prstGeom>
        </p:spPr>
      </p:pic>
      <p:pic>
        <p:nvPicPr>
          <p:cNvPr id="80" name="Graphique 79" descr="Chariot de courses avec un remplissage uni">
            <a:extLst>
              <a:ext uri="{FF2B5EF4-FFF2-40B4-BE49-F238E27FC236}">
                <a16:creationId xmlns:a16="http://schemas.microsoft.com/office/drawing/2014/main" id="{37AE0268-96D4-DEBC-C6F5-00684AD9C5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38522" y="4053442"/>
            <a:ext cx="759010" cy="759010"/>
          </a:xfrm>
          <a:prstGeom prst="rect">
            <a:avLst/>
          </a:prstGeom>
        </p:spPr>
      </p:pic>
      <p:pic>
        <p:nvPicPr>
          <p:cNvPr id="82" name="Graphique 81" descr="Pièces de puzzle avec un remplissage uni">
            <a:extLst>
              <a:ext uri="{FF2B5EF4-FFF2-40B4-BE49-F238E27FC236}">
                <a16:creationId xmlns:a16="http://schemas.microsoft.com/office/drawing/2014/main" id="{EA33AB63-1427-FF18-97DB-92405E7E4E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97687" y="2912544"/>
            <a:ext cx="814169" cy="814169"/>
          </a:xfrm>
          <a:prstGeom prst="rect">
            <a:avLst/>
          </a:prstGeom>
        </p:spPr>
      </p:pic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8FE9CF8-F16E-5A08-88E7-B6CA3EEEEE3E}"/>
              </a:ext>
            </a:extLst>
          </p:cNvPr>
          <p:cNvCxnSpPr>
            <a:stCxn id="48" idx="3"/>
            <a:endCxn id="49" idx="1"/>
          </p:cNvCxnSpPr>
          <p:nvPr/>
        </p:nvCxnSpPr>
        <p:spPr>
          <a:xfrm>
            <a:off x="1264596" y="1595620"/>
            <a:ext cx="917075" cy="541790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B4E07893-2B74-9E20-EA22-3C85C76C53AF}"/>
              </a:ext>
            </a:extLst>
          </p:cNvPr>
          <p:cNvCxnSpPr>
            <a:cxnSpLocks/>
            <a:stCxn id="56" idx="3"/>
            <a:endCxn id="49" idx="1"/>
          </p:cNvCxnSpPr>
          <p:nvPr/>
        </p:nvCxnSpPr>
        <p:spPr>
          <a:xfrm flipV="1">
            <a:off x="1264596" y="2137410"/>
            <a:ext cx="917075" cy="775511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D718506F-B61B-755B-46E9-239FEBFF8DF7}"/>
              </a:ext>
            </a:extLst>
          </p:cNvPr>
          <p:cNvCxnSpPr>
            <a:stCxn id="49" idx="3"/>
            <a:endCxn id="50" idx="1"/>
          </p:cNvCxnSpPr>
          <p:nvPr/>
        </p:nvCxnSpPr>
        <p:spPr>
          <a:xfrm>
            <a:off x="3051602" y="2137410"/>
            <a:ext cx="314929" cy="0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4F494D04-FE88-5881-511E-99C1F5C85F4A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4236462" y="2137410"/>
            <a:ext cx="319664" cy="0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D5A89161-DA7B-D11C-4DCE-5B7D04B5B726}"/>
              </a:ext>
            </a:extLst>
          </p:cNvPr>
          <p:cNvCxnSpPr>
            <a:cxnSpLocks/>
            <a:stCxn id="51" idx="3"/>
            <a:endCxn id="52" idx="1"/>
          </p:cNvCxnSpPr>
          <p:nvPr/>
        </p:nvCxnSpPr>
        <p:spPr>
          <a:xfrm>
            <a:off x="5426057" y="2137410"/>
            <a:ext cx="319664" cy="7053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CB2EB166-76FE-1C97-FDCF-1DB102F71AD4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6615652" y="2144463"/>
            <a:ext cx="310195" cy="2675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3A101D2D-FFDA-1D06-15BF-271C5010ABB2}"/>
              </a:ext>
            </a:extLst>
          </p:cNvPr>
          <p:cNvCxnSpPr>
            <a:cxnSpLocks/>
            <a:stCxn id="73" idx="0"/>
            <a:endCxn id="109" idx="2"/>
          </p:cNvCxnSpPr>
          <p:nvPr/>
        </p:nvCxnSpPr>
        <p:spPr>
          <a:xfrm flipV="1">
            <a:off x="6177447" y="2739824"/>
            <a:ext cx="3340" cy="241251"/>
          </a:xfrm>
          <a:prstGeom prst="straightConnector1">
            <a:avLst/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Accolade fermante 102">
            <a:extLst>
              <a:ext uri="{FF2B5EF4-FFF2-40B4-BE49-F238E27FC236}">
                <a16:creationId xmlns:a16="http://schemas.microsoft.com/office/drawing/2014/main" id="{9B11BEDC-7F86-B970-DC6B-C5A7ADD80B3F}"/>
              </a:ext>
            </a:extLst>
          </p:cNvPr>
          <p:cNvSpPr/>
          <p:nvPr/>
        </p:nvSpPr>
        <p:spPr>
          <a:xfrm rot="16200000">
            <a:off x="6056160" y="2967298"/>
            <a:ext cx="300510" cy="1819337"/>
          </a:xfrm>
          <a:prstGeom prst="rightBrace">
            <a:avLst>
              <a:gd name="adj1" fmla="val 8333"/>
              <a:gd name="adj2" fmla="val 48751"/>
            </a:avLst>
          </a:prstGeom>
          <a:ln>
            <a:solidFill>
              <a:srgbClr val="2750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7E72163-2449-ECA3-A331-31F97D0232AE}"/>
              </a:ext>
            </a:extLst>
          </p:cNvPr>
          <p:cNvSpPr txBox="1"/>
          <p:nvPr/>
        </p:nvSpPr>
        <p:spPr>
          <a:xfrm>
            <a:off x="458259" y="1985010"/>
            <a:ext cx="77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Machine shutdown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25968EB2-D18E-D4DA-3856-14B2A8DADF72}"/>
              </a:ext>
            </a:extLst>
          </p:cNvPr>
          <p:cNvSpPr txBox="1"/>
          <p:nvPr/>
        </p:nvSpPr>
        <p:spPr>
          <a:xfrm>
            <a:off x="332139" y="3290729"/>
            <a:ext cx="93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Planned maintenance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40AFEDC-EAAE-B1D8-B727-440C1C86D0BF}"/>
              </a:ext>
            </a:extLst>
          </p:cNvPr>
          <p:cNvSpPr txBox="1"/>
          <p:nvPr/>
        </p:nvSpPr>
        <p:spPr>
          <a:xfrm>
            <a:off x="2178352" y="2507214"/>
            <a:ext cx="778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Work Order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522FC158-BC4A-5D94-6091-DD7CE4CA4DB3}"/>
              </a:ext>
            </a:extLst>
          </p:cNvPr>
          <p:cNvSpPr txBox="1"/>
          <p:nvPr/>
        </p:nvSpPr>
        <p:spPr>
          <a:xfrm>
            <a:off x="3327106" y="2523531"/>
            <a:ext cx="896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Activities lists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5F1B3D4C-6E3E-4E97-8BFF-0122710848A8}"/>
              </a:ext>
            </a:extLst>
          </p:cNvPr>
          <p:cNvSpPr txBox="1"/>
          <p:nvPr/>
        </p:nvSpPr>
        <p:spPr>
          <a:xfrm>
            <a:off x="4556126" y="2531070"/>
            <a:ext cx="89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Planning &amp; Scheduling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8DF243B0-0233-4E65-54BA-26C4FD91FB06}"/>
              </a:ext>
            </a:extLst>
          </p:cNvPr>
          <p:cNvSpPr txBox="1"/>
          <p:nvPr/>
        </p:nvSpPr>
        <p:spPr>
          <a:xfrm>
            <a:off x="5639286" y="2508992"/>
            <a:ext cx="1083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Work execution</a:t>
            </a:r>
          </a:p>
        </p:txBody>
      </p:sp>
      <p:cxnSp>
        <p:nvCxnSpPr>
          <p:cNvPr id="113" name="Connecteur : en angle 112">
            <a:extLst>
              <a:ext uri="{FF2B5EF4-FFF2-40B4-BE49-F238E27FC236}">
                <a16:creationId xmlns:a16="http://schemas.microsoft.com/office/drawing/2014/main" id="{1CDDC9C7-1C56-BF5D-3B6C-BB3DD731B3AD}"/>
              </a:ext>
            </a:extLst>
          </p:cNvPr>
          <p:cNvCxnSpPr>
            <a:cxnSpLocks/>
            <a:stCxn id="49" idx="0"/>
            <a:endCxn id="52" idx="0"/>
          </p:cNvCxnSpPr>
          <p:nvPr/>
        </p:nvCxnSpPr>
        <p:spPr>
          <a:xfrm rot="16200000" flipH="1">
            <a:off x="4395135" y="-30479"/>
            <a:ext cx="7053" cy="3564050"/>
          </a:xfrm>
          <a:prstGeom prst="bentConnector3">
            <a:avLst>
              <a:gd name="adj1" fmla="val -3241174"/>
            </a:avLst>
          </a:prstGeom>
          <a:ln>
            <a:solidFill>
              <a:srgbClr val="2750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E30C09F-60C0-535D-4073-8268FE07AB3C}"/>
              </a:ext>
            </a:extLst>
          </p:cNvPr>
          <p:cNvSpPr txBox="1"/>
          <p:nvPr/>
        </p:nvSpPr>
        <p:spPr>
          <a:xfrm>
            <a:off x="5525288" y="4811540"/>
            <a:ext cx="14749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Inventory management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218FF49-BD0B-672B-78F8-32A280374717}"/>
              </a:ext>
            </a:extLst>
          </p:cNvPr>
          <p:cNvGrpSpPr/>
          <p:nvPr/>
        </p:nvGrpSpPr>
        <p:grpSpPr>
          <a:xfrm>
            <a:off x="9128563" y="2146937"/>
            <a:ext cx="2565235" cy="3190912"/>
            <a:chOff x="9128563" y="2146937"/>
            <a:chExt cx="2565235" cy="3190912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1217D2A-D2AA-CF34-8D0F-0E4EBBA22459}"/>
                </a:ext>
              </a:extLst>
            </p:cNvPr>
            <p:cNvSpPr/>
            <p:nvPr/>
          </p:nvSpPr>
          <p:spPr>
            <a:xfrm>
              <a:off x="9235347" y="2543575"/>
              <a:ext cx="2363681" cy="820875"/>
            </a:xfrm>
            <a:prstGeom prst="ellipse">
              <a:avLst/>
            </a:prstGeom>
            <a:solidFill>
              <a:schemeClr val="bg2">
                <a:lumMod val="90000"/>
                <a:alpha val="59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2251D719-BA11-CF18-36B2-866354B8D5AF}"/>
                </a:ext>
              </a:extLst>
            </p:cNvPr>
            <p:cNvSpPr/>
            <p:nvPr/>
          </p:nvSpPr>
          <p:spPr>
            <a:xfrm>
              <a:off x="10109264" y="4553620"/>
              <a:ext cx="458077" cy="293169"/>
            </a:xfrm>
            <a:prstGeom prst="downArrow">
              <a:avLst/>
            </a:prstGeom>
            <a:solidFill>
              <a:srgbClr val="FCE500"/>
            </a:solidFill>
            <a:ln>
              <a:solidFill>
                <a:srgbClr val="27509B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5738DD-8DD5-2350-659D-3437E27874D4}"/>
                </a:ext>
              </a:extLst>
            </p:cNvPr>
            <p:cNvSpPr/>
            <p:nvPr/>
          </p:nvSpPr>
          <p:spPr>
            <a:xfrm>
              <a:off x="9238916" y="4788156"/>
              <a:ext cx="2198773" cy="549693"/>
            </a:xfrm>
            <a:custGeom>
              <a:avLst/>
              <a:gdLst>
                <a:gd name="connsiteX0" fmla="*/ 0 w 2198773"/>
                <a:gd name="connsiteY0" fmla="*/ 0 h 549693"/>
                <a:gd name="connsiteX1" fmla="*/ 2198773 w 2198773"/>
                <a:gd name="connsiteY1" fmla="*/ 0 h 549693"/>
                <a:gd name="connsiteX2" fmla="*/ 2198773 w 2198773"/>
                <a:gd name="connsiteY2" fmla="*/ 549693 h 549693"/>
                <a:gd name="connsiteX3" fmla="*/ 0 w 2198773"/>
                <a:gd name="connsiteY3" fmla="*/ 549693 h 549693"/>
                <a:gd name="connsiteX4" fmla="*/ 0 w 2198773"/>
                <a:gd name="connsiteY4" fmla="*/ 0 h 5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773" h="549693">
                  <a:moveTo>
                    <a:pt x="0" y="0"/>
                  </a:moveTo>
                  <a:lnTo>
                    <a:pt x="2198773" y="0"/>
                  </a:lnTo>
                  <a:lnTo>
                    <a:pt x="2198773" y="549693"/>
                  </a:lnTo>
                  <a:lnTo>
                    <a:pt x="0" y="549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noProof="0" dirty="0"/>
                <a:t>Last option : external purchase</a:t>
              </a: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BF87E918-44FB-F391-C69E-F6337379AF67}"/>
                </a:ext>
              </a:extLst>
            </p:cNvPr>
            <p:cNvSpPr/>
            <p:nvPr/>
          </p:nvSpPr>
          <p:spPr>
            <a:xfrm>
              <a:off x="10012151" y="3427848"/>
              <a:ext cx="824539" cy="824539"/>
            </a:xfrm>
            <a:custGeom>
              <a:avLst/>
              <a:gdLst>
                <a:gd name="connsiteX0" fmla="*/ 0 w 824539"/>
                <a:gd name="connsiteY0" fmla="*/ 412270 h 824539"/>
                <a:gd name="connsiteX1" fmla="*/ 412270 w 824539"/>
                <a:gd name="connsiteY1" fmla="*/ 0 h 824539"/>
                <a:gd name="connsiteX2" fmla="*/ 824540 w 824539"/>
                <a:gd name="connsiteY2" fmla="*/ 412270 h 824539"/>
                <a:gd name="connsiteX3" fmla="*/ 412270 w 824539"/>
                <a:gd name="connsiteY3" fmla="*/ 824540 h 824539"/>
                <a:gd name="connsiteX4" fmla="*/ 0 w 824539"/>
                <a:gd name="connsiteY4" fmla="*/ 412270 h 82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539" h="824539">
                  <a:moveTo>
                    <a:pt x="0" y="412270"/>
                  </a:moveTo>
                  <a:cubicBezTo>
                    <a:pt x="0" y="184580"/>
                    <a:pt x="184580" y="0"/>
                    <a:pt x="412270" y="0"/>
                  </a:cubicBezTo>
                  <a:cubicBezTo>
                    <a:pt x="639960" y="0"/>
                    <a:pt x="824540" y="184580"/>
                    <a:pt x="824540" y="412270"/>
                  </a:cubicBezTo>
                  <a:cubicBezTo>
                    <a:pt x="824540" y="639960"/>
                    <a:pt x="639960" y="824540"/>
                    <a:pt x="412270" y="824540"/>
                  </a:cubicBezTo>
                  <a:cubicBezTo>
                    <a:pt x="184580" y="824540"/>
                    <a:pt x="0" y="639960"/>
                    <a:pt x="0" y="412270"/>
                  </a:cubicBezTo>
                  <a:close/>
                </a:path>
              </a:pathLst>
            </a:custGeom>
            <a:solidFill>
              <a:srgbClr val="84BD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721" tIns="134721" rIns="134721" bIns="13472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noProof="0" dirty="0"/>
                <a:t>Reduce MOQ impact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EA141C7-E52E-55D8-25B3-C65C99667385}"/>
                </a:ext>
              </a:extLst>
            </p:cNvPr>
            <p:cNvSpPr/>
            <p:nvPr/>
          </p:nvSpPr>
          <p:spPr>
            <a:xfrm>
              <a:off x="9422147" y="2729885"/>
              <a:ext cx="824539" cy="824539"/>
            </a:xfrm>
            <a:custGeom>
              <a:avLst/>
              <a:gdLst>
                <a:gd name="connsiteX0" fmla="*/ 0 w 824539"/>
                <a:gd name="connsiteY0" fmla="*/ 412270 h 824539"/>
                <a:gd name="connsiteX1" fmla="*/ 412270 w 824539"/>
                <a:gd name="connsiteY1" fmla="*/ 0 h 824539"/>
                <a:gd name="connsiteX2" fmla="*/ 824540 w 824539"/>
                <a:gd name="connsiteY2" fmla="*/ 412270 h 824539"/>
                <a:gd name="connsiteX3" fmla="*/ 412270 w 824539"/>
                <a:gd name="connsiteY3" fmla="*/ 824540 h 824539"/>
                <a:gd name="connsiteX4" fmla="*/ 0 w 824539"/>
                <a:gd name="connsiteY4" fmla="*/ 412270 h 82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539" h="824539">
                  <a:moveTo>
                    <a:pt x="0" y="412270"/>
                  </a:moveTo>
                  <a:cubicBezTo>
                    <a:pt x="0" y="184580"/>
                    <a:pt x="184580" y="0"/>
                    <a:pt x="412270" y="0"/>
                  </a:cubicBezTo>
                  <a:cubicBezTo>
                    <a:pt x="639960" y="0"/>
                    <a:pt x="824540" y="184580"/>
                    <a:pt x="824540" y="412270"/>
                  </a:cubicBezTo>
                  <a:cubicBezTo>
                    <a:pt x="824540" y="639960"/>
                    <a:pt x="639960" y="824540"/>
                    <a:pt x="412270" y="824540"/>
                  </a:cubicBezTo>
                  <a:cubicBezTo>
                    <a:pt x="184580" y="824540"/>
                    <a:pt x="0" y="639960"/>
                    <a:pt x="0" y="412270"/>
                  </a:cubicBezTo>
                  <a:close/>
                </a:path>
              </a:pathLst>
            </a:custGeom>
            <a:solidFill>
              <a:srgbClr val="582C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721" tIns="134721" rIns="134721" bIns="134721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noProof="0" dirty="0"/>
                <a:t>Promote repair</a:t>
              </a:r>
            </a:p>
          </p:txBody>
        </p:sp>
        <p:sp>
          <p:nvSpPr>
            <p:cNvPr id="18" name="Forme 17">
              <a:extLst>
                <a:ext uri="{FF2B5EF4-FFF2-40B4-BE49-F238E27FC236}">
                  <a16:creationId xmlns:a16="http://schemas.microsoft.com/office/drawing/2014/main" id="{74559763-5AC9-7837-75A7-827DA465B7E1}"/>
                </a:ext>
              </a:extLst>
            </p:cNvPr>
            <p:cNvSpPr/>
            <p:nvPr/>
          </p:nvSpPr>
          <p:spPr>
            <a:xfrm>
              <a:off x="9128563" y="2449303"/>
              <a:ext cx="2565235" cy="2052188"/>
            </a:xfrm>
            <a:prstGeom prst="funnel">
              <a:avLst/>
            </a:prstGeom>
            <a:solidFill>
              <a:srgbClr val="54555A">
                <a:alpha val="31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8B70CD7-8A6C-9451-67A4-8BEC010053FA}"/>
                </a:ext>
              </a:extLst>
            </p:cNvPr>
            <p:cNvSpPr/>
            <p:nvPr/>
          </p:nvSpPr>
          <p:spPr>
            <a:xfrm>
              <a:off x="10196474" y="2146937"/>
              <a:ext cx="1156202" cy="1180328"/>
            </a:xfrm>
            <a:custGeom>
              <a:avLst/>
              <a:gdLst>
                <a:gd name="connsiteX0" fmla="*/ 0 w 1156202"/>
                <a:gd name="connsiteY0" fmla="*/ 590164 h 1180328"/>
                <a:gd name="connsiteX1" fmla="*/ 578101 w 1156202"/>
                <a:gd name="connsiteY1" fmla="*/ 0 h 1180328"/>
                <a:gd name="connsiteX2" fmla="*/ 1156202 w 1156202"/>
                <a:gd name="connsiteY2" fmla="*/ 590164 h 1180328"/>
                <a:gd name="connsiteX3" fmla="*/ 578101 w 1156202"/>
                <a:gd name="connsiteY3" fmla="*/ 1180328 h 1180328"/>
                <a:gd name="connsiteX4" fmla="*/ 0 w 1156202"/>
                <a:gd name="connsiteY4" fmla="*/ 590164 h 118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6202" h="1180328">
                  <a:moveTo>
                    <a:pt x="0" y="590164"/>
                  </a:moveTo>
                  <a:cubicBezTo>
                    <a:pt x="0" y="264225"/>
                    <a:pt x="258825" y="0"/>
                    <a:pt x="578101" y="0"/>
                  </a:cubicBezTo>
                  <a:cubicBezTo>
                    <a:pt x="897377" y="0"/>
                    <a:pt x="1156202" y="264225"/>
                    <a:pt x="1156202" y="590164"/>
                  </a:cubicBezTo>
                  <a:cubicBezTo>
                    <a:pt x="1156202" y="916103"/>
                    <a:pt x="897377" y="1180328"/>
                    <a:pt x="578101" y="1180328"/>
                  </a:cubicBezTo>
                  <a:cubicBezTo>
                    <a:pt x="258825" y="1180328"/>
                    <a:pt x="0" y="916103"/>
                    <a:pt x="0" y="590164"/>
                  </a:cubicBezTo>
                  <a:close/>
                </a:path>
              </a:pathLst>
            </a:custGeom>
            <a:solidFill>
              <a:srgbClr val="00205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292" tIns="186825" rIns="183292" bIns="18682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noProof="0" dirty="0"/>
                <a:t>Available stock</a:t>
              </a:r>
            </a:p>
          </p:txBody>
        </p:sp>
      </p:grpSp>
      <p:sp>
        <p:nvSpPr>
          <p:cNvPr id="118" name="ZoneTexte 117">
            <a:extLst>
              <a:ext uri="{FF2B5EF4-FFF2-40B4-BE49-F238E27FC236}">
                <a16:creationId xmlns:a16="http://schemas.microsoft.com/office/drawing/2014/main" id="{A2C32D8B-B078-E673-4F6B-E3D8C44C7487}"/>
              </a:ext>
            </a:extLst>
          </p:cNvPr>
          <p:cNvSpPr txBox="1"/>
          <p:nvPr/>
        </p:nvSpPr>
        <p:spPr>
          <a:xfrm>
            <a:off x="6846499" y="2525991"/>
            <a:ext cx="10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noProof="0" dirty="0"/>
              <a:t>Work order completed</a:t>
            </a:r>
          </a:p>
        </p:txBody>
      </p: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583B26D6-806A-ACAD-7C03-6E18C0672982}"/>
              </a:ext>
            </a:extLst>
          </p:cNvPr>
          <p:cNvCxnSpPr>
            <a:cxnSpLocks/>
          </p:cNvCxnSpPr>
          <p:nvPr/>
        </p:nvCxnSpPr>
        <p:spPr>
          <a:xfrm flipV="1">
            <a:off x="7287200" y="3884930"/>
            <a:ext cx="2051353" cy="52995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19">
            <a:extLst>
              <a:ext uri="{FF2B5EF4-FFF2-40B4-BE49-F238E27FC236}">
                <a16:creationId xmlns:a16="http://schemas.microsoft.com/office/drawing/2014/main" id="{48EFC7D5-D55D-E41B-31C0-93765D8DA8E3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EE873B2-110B-A132-E4C3-AA4E4C512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3833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8" name="Organigramme : Extraire 7">
            <a:extLst>
              <a:ext uri="{FF2B5EF4-FFF2-40B4-BE49-F238E27FC236}">
                <a16:creationId xmlns:a16="http://schemas.microsoft.com/office/drawing/2014/main" id="{27CE978E-1ECD-62DF-D404-9AC3077DB1C3}"/>
              </a:ext>
            </a:extLst>
          </p:cNvPr>
          <p:cNvSpPr/>
          <p:nvPr/>
        </p:nvSpPr>
        <p:spPr>
          <a:xfrm rot="10800000">
            <a:off x="4109143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D3982-EF69-E0D5-85D6-8A83D1494E9D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0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1E6F-7CB4-BC43-1919-6E95FDA57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0B85F-CCBC-0F50-4FFC-5DE67898E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5581" b="8416"/>
          <a:stretch/>
        </p:blipFill>
        <p:spPr>
          <a:xfrm>
            <a:off x="0" y="4281"/>
            <a:ext cx="12192000" cy="60917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2825763-BA67-D4AB-81F5-1250098DEEF8}"/>
              </a:ext>
            </a:extLst>
          </p:cNvPr>
          <p:cNvGrpSpPr/>
          <p:nvPr/>
        </p:nvGrpSpPr>
        <p:grpSpPr>
          <a:xfrm>
            <a:off x="1052975" y="3350024"/>
            <a:ext cx="2446867" cy="2426002"/>
            <a:chOff x="4706743" y="113302"/>
            <a:chExt cx="3531537" cy="350142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8D4A49B-DF1B-AE0D-B453-78ECE306A088}"/>
                </a:ext>
              </a:extLst>
            </p:cNvPr>
            <p:cNvSpPr/>
            <p:nvPr/>
          </p:nvSpPr>
          <p:spPr>
            <a:xfrm>
              <a:off x="4706743" y="1122356"/>
              <a:ext cx="2492369" cy="24923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C838DD2-A65B-6FBA-F797-128084940BD4}"/>
                </a:ext>
              </a:extLst>
            </p:cNvPr>
            <p:cNvSpPr/>
            <p:nvPr/>
          </p:nvSpPr>
          <p:spPr>
            <a:xfrm>
              <a:off x="6742809" y="113302"/>
              <a:ext cx="1495471" cy="1495471"/>
            </a:xfrm>
            <a:prstGeom prst="rect">
              <a:avLst/>
            </a:prstGeom>
            <a:solidFill>
              <a:srgbClr val="FCE5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19881D-C5B7-13C5-7B4F-6444E5CDBA6C}"/>
              </a:ext>
            </a:extLst>
          </p:cNvPr>
          <p:cNvGrpSpPr/>
          <p:nvPr/>
        </p:nvGrpSpPr>
        <p:grpSpPr>
          <a:xfrm>
            <a:off x="680308" y="480139"/>
            <a:ext cx="5275277" cy="4894992"/>
            <a:chOff x="4630008" y="724731"/>
            <a:chExt cx="3059075" cy="28385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91146B6-8F8D-0A91-DB99-2540A6578FF5}"/>
                </a:ext>
              </a:extLst>
            </p:cNvPr>
            <p:cNvSpPr/>
            <p:nvPr/>
          </p:nvSpPr>
          <p:spPr>
            <a:xfrm>
              <a:off x="4630008" y="724731"/>
              <a:ext cx="2838552" cy="2838552"/>
            </a:xfrm>
            <a:prstGeom prst="rect">
              <a:avLst/>
            </a:prstGeom>
            <a:solidFill>
              <a:srgbClr val="00205B">
                <a:alpha val="698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415AE46-AAEC-A9C2-C8FF-F1AE22637516}"/>
                </a:ext>
              </a:extLst>
            </p:cNvPr>
            <p:cNvGrpSpPr/>
            <p:nvPr/>
          </p:nvGrpSpPr>
          <p:grpSpPr>
            <a:xfrm>
              <a:off x="4695845" y="1238083"/>
              <a:ext cx="2993238" cy="1187229"/>
              <a:chOff x="844410" y="1381869"/>
              <a:chExt cx="2993238" cy="1187229"/>
            </a:xfrm>
          </p:grpSpPr>
          <p:sp>
            <p:nvSpPr>
              <p:cNvPr id="9" name="Title 12">
                <a:extLst>
                  <a:ext uri="{FF2B5EF4-FFF2-40B4-BE49-F238E27FC236}">
                    <a16:creationId xmlns:a16="http://schemas.microsoft.com/office/drawing/2014/main" id="{4789DDDE-FFAD-B7AD-170B-8CDBA2EA3E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10" y="1381869"/>
                <a:ext cx="1569245" cy="6525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fr-FR"/>
                </a:defPPr>
                <a:lvl1pPr algn="ctr">
                  <a:lnSpc>
                    <a:spcPts val="2800"/>
                  </a:lnSpc>
                  <a:spcBef>
                    <a:spcPct val="0"/>
                  </a:spcBef>
                  <a:buNone/>
                  <a:defRPr sz="96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 Black" panose="02000000000000000000" pitchFamily="50" charset="0"/>
                    <a:ea typeface="+mj-ea"/>
                    <a:cs typeface="+mj-cs"/>
                  </a:defRPr>
                </a:lvl1pPr>
              </a:lstStyle>
              <a:p>
                <a:r>
                  <a:rPr lang="en-US" noProof="0" dirty="0"/>
                  <a:t>#3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EC7585-EB47-BB8D-C63C-F4A49FC02753}"/>
                  </a:ext>
                </a:extLst>
              </p:cNvPr>
              <p:cNvSpPr txBox="1"/>
              <p:nvPr/>
            </p:nvSpPr>
            <p:spPr>
              <a:xfrm>
                <a:off x="992550" y="1744538"/>
                <a:ext cx="2845098" cy="824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lnSpc>
                    <a:spcPct val="90000"/>
                  </a:lnSpc>
                  <a:spcBef>
                    <a:spcPts val="1000"/>
                  </a:spcBef>
                  <a:defRPr sz="32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" panose="02000000000000000000" pitchFamily="50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noProof="0" dirty="0"/>
                  <a:t>MAXIMO CUSTOM TO FIT THE CHALLENGE</a:t>
                </a:r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E9DAAD0D-8262-B458-B5EE-280160B87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1156"/>
          <a:stretch/>
        </p:blipFill>
        <p:spPr>
          <a:xfrm>
            <a:off x="4977839" y="1373657"/>
            <a:ext cx="5024162" cy="4722343"/>
          </a:xfrm>
          <a:prstGeom prst="rect">
            <a:avLst/>
          </a:prstGeom>
        </p:spPr>
      </p:pic>
      <p:sp>
        <p:nvSpPr>
          <p:cNvPr id="6" name="ZoneTexte 19">
            <a:extLst>
              <a:ext uri="{FF2B5EF4-FFF2-40B4-BE49-F238E27FC236}">
                <a16:creationId xmlns:a16="http://schemas.microsoft.com/office/drawing/2014/main" id="{3028F290-E7E8-B5F7-E12F-12DF7588770C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068D361-F7FC-C910-25DB-FC7EE5570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826318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8" name="Organigramme : Extraire 7">
            <a:extLst>
              <a:ext uri="{FF2B5EF4-FFF2-40B4-BE49-F238E27FC236}">
                <a16:creationId xmlns:a16="http://schemas.microsoft.com/office/drawing/2014/main" id="{DE8F8F12-DADB-3924-BE79-C33B3CAB09A1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743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3A2A3-B5A2-882C-4A01-A692FC05E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9">
            <a:extLst>
              <a:ext uri="{FF2B5EF4-FFF2-40B4-BE49-F238E27FC236}">
                <a16:creationId xmlns:a16="http://schemas.microsoft.com/office/drawing/2014/main" id="{E6E26135-17EE-CA86-881B-84ED3B115E86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2D32EF08-9F16-EE73-D865-280EF030CE03}"/>
              </a:ext>
            </a:extLst>
          </p:cNvPr>
          <p:cNvGraphicFramePr>
            <a:graphicFrameLocks noGrp="1"/>
          </p:cNvGraphicFramePr>
          <p:nvPr/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9" name="Organigramme : Extraire 18">
            <a:extLst>
              <a:ext uri="{FF2B5EF4-FFF2-40B4-BE49-F238E27FC236}">
                <a16:creationId xmlns:a16="http://schemas.microsoft.com/office/drawing/2014/main" id="{2E6CB64F-EC74-CCCE-E2EB-BDDC3C968356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5FA770-6D73-41A4-0990-5EDE86AB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85" y="955949"/>
            <a:ext cx="9997440" cy="4946102"/>
          </a:xfrm>
          <a:prstGeom prst="rect">
            <a:avLst/>
          </a:prstGeom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BBD78E3B-D5AD-C133-C714-B132CEC6F1DE}"/>
              </a:ext>
            </a:extLst>
          </p:cNvPr>
          <p:cNvSpPr/>
          <p:nvPr/>
        </p:nvSpPr>
        <p:spPr>
          <a:xfrm>
            <a:off x="8957388" y="171879"/>
            <a:ext cx="2568037" cy="684107"/>
          </a:xfrm>
          <a:prstGeom prst="wedgeRoundRectCallout">
            <a:avLst>
              <a:gd name="adj1" fmla="val -71602"/>
              <a:gd name="adj2" fmla="val 395780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Default sourcing defined for the item and location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015F82-9F1E-5F8F-3586-280EDC1F7554}"/>
              </a:ext>
            </a:extLst>
          </p:cNvPr>
          <p:cNvSpPr txBox="1">
            <a:spLocks/>
          </p:cNvSpPr>
          <p:nvPr/>
        </p:nvSpPr>
        <p:spPr>
          <a:xfrm>
            <a:off x="153416" y="202534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inventory SCREEN WITH DEFINED PARAMETERS </a:t>
            </a:r>
          </a:p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(sourcing, min/Max, storerooms…)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96191B-B548-FFAB-3FED-4CC2CBA8365D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65DFF00C-D3B1-1DB2-3305-9BF81D459071}"/>
              </a:ext>
            </a:extLst>
          </p:cNvPr>
          <p:cNvSpPr/>
          <p:nvPr/>
        </p:nvSpPr>
        <p:spPr>
          <a:xfrm>
            <a:off x="0" y="914782"/>
            <a:ext cx="1455639" cy="684107"/>
          </a:xfrm>
          <a:prstGeom prst="wedgeRoundRectCallout">
            <a:avLst>
              <a:gd name="adj1" fmla="val 403957"/>
              <a:gd name="adj2" fmla="val 24827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Replenishment manager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70002554-E7CA-12DF-F7AD-A8DD713361EE}"/>
              </a:ext>
            </a:extLst>
          </p:cNvPr>
          <p:cNvSpPr/>
          <p:nvPr/>
        </p:nvSpPr>
        <p:spPr>
          <a:xfrm>
            <a:off x="-1" y="2410870"/>
            <a:ext cx="1455639" cy="684107"/>
          </a:xfrm>
          <a:prstGeom prst="wedgeRoundRectCallout">
            <a:avLst>
              <a:gd name="adj1" fmla="val 93009"/>
              <a:gd name="adj2" fmla="val -78094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Repairable or not</a:t>
            </a:r>
          </a:p>
        </p:txBody>
      </p:sp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BCCF208B-91BB-D6AE-3B96-74594DEC382A}"/>
              </a:ext>
            </a:extLst>
          </p:cNvPr>
          <p:cNvSpPr/>
          <p:nvPr/>
        </p:nvSpPr>
        <p:spPr>
          <a:xfrm>
            <a:off x="-2" y="1662826"/>
            <a:ext cx="1455639" cy="684107"/>
          </a:xfrm>
          <a:prstGeom prst="wedgeRoundRectCallout">
            <a:avLst>
              <a:gd name="adj1" fmla="val 303936"/>
              <a:gd name="adj2" fmla="val 33911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 err="1"/>
              <a:t>Criticity</a:t>
            </a:r>
            <a:endParaRPr lang="en-US" sz="1200" noProof="0" dirty="0"/>
          </a:p>
        </p:txBody>
      </p:sp>
    </p:spTree>
    <p:extLst>
      <p:ext uri="{BB962C8B-B14F-4D97-AF65-F5344CB8AC3E}">
        <p14:creationId xmlns:p14="http://schemas.microsoft.com/office/powerpoint/2010/main" val="290200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9E62-6D11-AC3E-CCC9-F026C75A6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C486D86-FC85-D928-3AA2-E311AB82773B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INVENTORY MANAGEMENT THOUGH SMART PROCUREMENT</a:t>
            </a:r>
            <a:endParaRPr lang="en-US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Michelin" panose="02000000000000000000" pitchFamily="50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E3A2B368-AA10-3B44-B2CD-9327EAE38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6943" y="2012301"/>
            <a:ext cx="2156975" cy="2680359"/>
          </a:xfrm>
          <a:prstGeom prst="rect">
            <a:avLst/>
          </a:prstGeom>
        </p:spPr>
      </p:pic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59F83CA4-CD05-3F26-52A8-49DA823E7BD6}"/>
              </a:ext>
            </a:extLst>
          </p:cNvPr>
          <p:cNvSpPr/>
          <p:nvPr/>
        </p:nvSpPr>
        <p:spPr>
          <a:xfrm>
            <a:off x="3807843" y="950259"/>
            <a:ext cx="5378824" cy="5737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Aptos (Corps)"/>
                <a:cs typeface="Arial" panose="020B0604020202020204" pitchFamily="34" charset="0"/>
              </a:rPr>
              <a:t>Step 0 : Replenishment list display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220905EB-F1D4-2934-6DB3-51F21693B509}"/>
              </a:ext>
            </a:extLst>
          </p:cNvPr>
          <p:cNvSpPr/>
          <p:nvPr/>
        </p:nvSpPr>
        <p:spPr>
          <a:xfrm>
            <a:off x="3807843" y="1700980"/>
            <a:ext cx="5378824" cy="573741"/>
          </a:xfrm>
          <a:prstGeom prst="roundRect">
            <a:avLst/>
          </a:prstGeom>
          <a:solidFill>
            <a:srgbClr val="00205B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(Corps)"/>
                <a:cs typeface="Arial" panose="020B0604020202020204" pitchFamily="34" charset="0"/>
              </a:rPr>
              <a:t>Step 1 : Internal purchase from Michelin available stock (Overstock, items waiting for write-off)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BE9D5DF8-2A08-03BB-B0CB-97046AA71515}"/>
              </a:ext>
            </a:extLst>
          </p:cNvPr>
          <p:cNvSpPr/>
          <p:nvPr/>
        </p:nvSpPr>
        <p:spPr>
          <a:xfrm>
            <a:off x="3807843" y="2601330"/>
            <a:ext cx="5378824" cy="573741"/>
          </a:xfrm>
          <a:prstGeom prst="roundRect">
            <a:avLst/>
          </a:prstGeom>
          <a:solidFill>
            <a:srgbClr val="582C83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(Corps)"/>
                <a:cs typeface="Arial" panose="020B0604020202020204" pitchFamily="34" charset="0"/>
              </a:rPr>
              <a:t>Step 2 : Repairable items to send to repair (according to BONES available stock)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D70A2D75-3932-99BC-4C44-FB6363BD91A0}"/>
              </a:ext>
            </a:extLst>
          </p:cNvPr>
          <p:cNvSpPr/>
          <p:nvPr/>
        </p:nvSpPr>
        <p:spPr>
          <a:xfrm>
            <a:off x="3807843" y="3437047"/>
            <a:ext cx="5378824" cy="573741"/>
          </a:xfrm>
          <a:prstGeom prst="roundRect">
            <a:avLst/>
          </a:prstGeom>
          <a:solidFill>
            <a:srgbClr val="84BD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(Corps)"/>
                <a:cs typeface="Arial" panose="020B0604020202020204" pitchFamily="34" charset="0"/>
              </a:rPr>
              <a:t>Step 3 : Internal sourcing based on sourcing in item screen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4D9B65F4-AEE0-5C45-8B05-0EAB9021534A}"/>
              </a:ext>
            </a:extLst>
          </p:cNvPr>
          <p:cNvSpPr/>
          <p:nvPr/>
        </p:nvSpPr>
        <p:spPr>
          <a:xfrm>
            <a:off x="3807843" y="4397492"/>
            <a:ext cx="5378824" cy="573741"/>
          </a:xfrm>
          <a:prstGeom prst="roundRect">
            <a:avLst/>
          </a:prstGeom>
          <a:solidFill>
            <a:srgbClr val="FCE500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Aptos (Corps)"/>
                <a:cs typeface="Arial" panose="020B0604020202020204" pitchFamily="34" charset="0"/>
              </a:rPr>
              <a:t>Step 4 : External Supplier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F1680366-D74E-67F7-7BB0-DCFF7312ACF8}"/>
              </a:ext>
            </a:extLst>
          </p:cNvPr>
          <p:cNvSpPr/>
          <p:nvPr/>
        </p:nvSpPr>
        <p:spPr>
          <a:xfrm>
            <a:off x="3807843" y="5280500"/>
            <a:ext cx="5378824" cy="5737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Aptos (Corps)"/>
                <a:cs typeface="Arial" panose="020B0604020202020204" pitchFamily="34" charset="0"/>
              </a:rPr>
              <a:t>Step 5 : Synthesis and transaction creation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DD231499-2E23-A04D-8113-EBB29DA3501A}"/>
              </a:ext>
            </a:extLst>
          </p:cNvPr>
          <p:cNvCxnSpPr/>
          <p:nvPr/>
        </p:nvCxnSpPr>
        <p:spPr>
          <a:xfrm>
            <a:off x="6497255" y="1524000"/>
            <a:ext cx="0" cy="176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48B11E3B-33F1-8151-E11E-B31BB80FF259}"/>
              </a:ext>
            </a:extLst>
          </p:cNvPr>
          <p:cNvCxnSpPr>
            <a:cxnSpLocks/>
          </p:cNvCxnSpPr>
          <p:nvPr/>
        </p:nvCxnSpPr>
        <p:spPr>
          <a:xfrm>
            <a:off x="6497255" y="2274721"/>
            <a:ext cx="0" cy="326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B423014-9750-B6AE-9D80-0C563445A7DC}"/>
              </a:ext>
            </a:extLst>
          </p:cNvPr>
          <p:cNvCxnSpPr>
            <a:cxnSpLocks/>
          </p:cNvCxnSpPr>
          <p:nvPr/>
        </p:nvCxnSpPr>
        <p:spPr>
          <a:xfrm>
            <a:off x="6497255" y="3175071"/>
            <a:ext cx="0" cy="261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4552FEB4-84E1-9D58-B32E-01BDE363EB44}"/>
              </a:ext>
            </a:extLst>
          </p:cNvPr>
          <p:cNvCxnSpPr>
            <a:cxnSpLocks/>
          </p:cNvCxnSpPr>
          <p:nvPr/>
        </p:nvCxnSpPr>
        <p:spPr>
          <a:xfrm>
            <a:off x="6497255" y="4010788"/>
            <a:ext cx="0" cy="3867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23835E4-7F65-0ECA-D8AF-CCF94821EDFD}"/>
              </a:ext>
            </a:extLst>
          </p:cNvPr>
          <p:cNvCxnSpPr>
            <a:cxnSpLocks/>
          </p:cNvCxnSpPr>
          <p:nvPr/>
        </p:nvCxnSpPr>
        <p:spPr>
          <a:xfrm>
            <a:off x="6497255" y="4971233"/>
            <a:ext cx="0" cy="309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Accolade ouvrante 67">
            <a:extLst>
              <a:ext uri="{FF2B5EF4-FFF2-40B4-BE49-F238E27FC236}">
                <a16:creationId xmlns:a16="http://schemas.microsoft.com/office/drawing/2014/main" id="{FAEFB295-2E78-6AEB-04B7-A36EA4FE84AD}"/>
              </a:ext>
            </a:extLst>
          </p:cNvPr>
          <p:cNvSpPr/>
          <p:nvPr/>
        </p:nvSpPr>
        <p:spPr>
          <a:xfrm>
            <a:off x="3251018" y="1645980"/>
            <a:ext cx="330000" cy="33796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(Corps)"/>
            </a:endParaRPr>
          </a:p>
        </p:txBody>
      </p:sp>
      <p:sp>
        <p:nvSpPr>
          <p:cNvPr id="21" name="ZoneTexte 19">
            <a:extLst>
              <a:ext uri="{FF2B5EF4-FFF2-40B4-BE49-F238E27FC236}">
                <a16:creationId xmlns:a16="http://schemas.microsoft.com/office/drawing/2014/main" id="{1B69D1F1-2B9C-5149-325A-BEF6F1C5A4EC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022D6E4E-F2F8-5DA0-219C-B212998A2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17155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25" name="Organigramme : Extraire 24">
            <a:extLst>
              <a:ext uri="{FF2B5EF4-FFF2-40B4-BE49-F238E27FC236}">
                <a16:creationId xmlns:a16="http://schemas.microsoft.com/office/drawing/2014/main" id="{62DCB222-6624-C9C8-393C-92FF49FE19B6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ptos (Corps)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8018E9-807C-9B10-86B8-66C17D64625B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271CF9-CB08-685D-E0B9-A6F76557D503}"/>
              </a:ext>
            </a:extLst>
          </p:cNvPr>
          <p:cNvSpPr txBox="1"/>
          <p:nvPr/>
        </p:nvSpPr>
        <p:spPr>
          <a:xfrm>
            <a:off x="9436608" y="3308418"/>
            <a:ext cx="2709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dirty="0">
                <a:solidFill>
                  <a:schemeClr val="bg1"/>
                </a:solidFill>
                <a:latin typeface="Aptos (Corps)"/>
                <a:cs typeface="Arial" panose="020B0604020202020204" pitchFamily="34" charset="0"/>
              </a:rPr>
              <a:t>Example : main store to </a:t>
            </a:r>
            <a:r>
              <a:rPr lang="fr-FR" sz="1600" kern="0" dirty="0" err="1">
                <a:solidFill>
                  <a:schemeClr val="bg1"/>
                </a:solidFill>
                <a:latin typeface="Aptos (Corps)"/>
                <a:cs typeface="Arial" panose="020B0604020202020204" pitchFamily="34" charset="0"/>
              </a:rPr>
              <a:t>sector</a:t>
            </a:r>
            <a:r>
              <a:rPr lang="fr-FR" sz="1600" kern="0" dirty="0">
                <a:solidFill>
                  <a:schemeClr val="bg1"/>
                </a:solidFill>
                <a:latin typeface="Aptos (Corps)"/>
                <a:cs typeface="Arial" panose="020B0604020202020204" pitchFamily="34" charset="0"/>
              </a:rPr>
              <a:t> store or central </a:t>
            </a:r>
            <a:r>
              <a:rPr lang="fr-FR" sz="1600" kern="0" dirty="0" err="1">
                <a:solidFill>
                  <a:schemeClr val="bg1"/>
                </a:solidFill>
                <a:latin typeface="Aptos (Corps)"/>
                <a:cs typeface="Arial" panose="020B0604020202020204" pitchFamily="34" charset="0"/>
              </a:rPr>
              <a:t>platforme</a:t>
            </a:r>
            <a:r>
              <a:rPr lang="fr-FR" sz="1600" kern="0" dirty="0">
                <a:solidFill>
                  <a:schemeClr val="bg1"/>
                </a:solidFill>
                <a:latin typeface="Aptos (Corps)"/>
                <a:cs typeface="Arial" panose="020B0604020202020204" pitchFamily="34" charset="0"/>
              </a:rPr>
              <a:t> to local sites</a:t>
            </a:r>
          </a:p>
        </p:txBody>
      </p:sp>
    </p:spTree>
    <p:extLst>
      <p:ext uri="{BB962C8B-B14F-4D97-AF65-F5344CB8AC3E}">
        <p14:creationId xmlns:p14="http://schemas.microsoft.com/office/powerpoint/2010/main" val="85797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2B6E-6A69-B9FC-AD19-2C69265CA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9">
            <a:extLst>
              <a:ext uri="{FF2B5EF4-FFF2-40B4-BE49-F238E27FC236}">
                <a16:creationId xmlns:a16="http://schemas.microsoft.com/office/drawing/2014/main" id="{D4781C88-1CBD-8954-E018-6C158FCEE80F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FF5231B-803A-5202-BDE6-B2EC9927C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049186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9" name="Organigramme : Extraire 18">
            <a:extLst>
              <a:ext uri="{FF2B5EF4-FFF2-40B4-BE49-F238E27FC236}">
                <a16:creationId xmlns:a16="http://schemas.microsoft.com/office/drawing/2014/main" id="{FAB6123A-F28A-C9D8-9337-7A796CD9248B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08F1DE-CAE1-8C2C-E8D1-50A589A7CD47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0 : Replenishment list display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FB0D80-1AD8-64C8-113E-B3EDCDAF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8324"/>
            <a:ext cx="12192000" cy="2694760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>
            <a:noFill/>
          </a:ln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BB90EBCF-5939-2901-2DD6-99201335EA68}"/>
              </a:ext>
            </a:extLst>
          </p:cNvPr>
          <p:cNvSpPr/>
          <p:nvPr/>
        </p:nvSpPr>
        <p:spPr>
          <a:xfrm>
            <a:off x="5973137" y="1991497"/>
            <a:ext cx="2568037" cy="684107"/>
          </a:xfrm>
          <a:prstGeom prst="wedgeRoundRectCallout">
            <a:avLst>
              <a:gd name="adj1" fmla="val -29586"/>
              <a:gd name="adj2" fmla="val 197958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Default sourcing defined for the item and Storeroom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FD54028-8868-4A3A-E1BE-FB926F8D7BFB}"/>
              </a:ext>
            </a:extLst>
          </p:cNvPr>
          <p:cNvSpPr/>
          <p:nvPr/>
        </p:nvSpPr>
        <p:spPr>
          <a:xfrm>
            <a:off x="9359803" y="2255361"/>
            <a:ext cx="2568037" cy="684107"/>
          </a:xfrm>
          <a:prstGeom prst="wedgeRoundRectCallout">
            <a:avLst>
              <a:gd name="adj1" fmla="val -31638"/>
              <a:gd name="adj2" fmla="val 160199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Quantity to buy : calculated based on MIN/MAX, current balance and orders</a:t>
            </a:r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29536E21-ABD4-1C02-1752-A96E03B0AA99}"/>
              </a:ext>
            </a:extLst>
          </p:cNvPr>
          <p:cNvSpPr/>
          <p:nvPr/>
        </p:nvSpPr>
        <p:spPr>
          <a:xfrm>
            <a:off x="0" y="2333551"/>
            <a:ext cx="2568037" cy="684107"/>
          </a:xfrm>
          <a:prstGeom prst="wedgeRoundRectCallout">
            <a:avLst>
              <a:gd name="adj1" fmla="val 136164"/>
              <a:gd name="adj2" fmla="val 144749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Possibility to filter on a STOREROOM in the SITE</a:t>
            </a: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587583C2-4AFF-B938-CCCC-8B0FA5026B3D}"/>
              </a:ext>
            </a:extLst>
          </p:cNvPr>
          <p:cNvSpPr/>
          <p:nvPr/>
        </p:nvSpPr>
        <p:spPr>
          <a:xfrm>
            <a:off x="2680330" y="1895689"/>
            <a:ext cx="2568037" cy="684107"/>
          </a:xfrm>
          <a:prstGeom prst="wedgeRoundRectCallout">
            <a:avLst>
              <a:gd name="adj1" fmla="val 75558"/>
              <a:gd name="adj2" fmla="val 207945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Possibility to filter on a replenishment manager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C85CFE7-F676-9829-AFFC-46692A58240C}"/>
              </a:ext>
            </a:extLst>
          </p:cNvPr>
          <p:cNvSpPr/>
          <p:nvPr/>
        </p:nvSpPr>
        <p:spPr>
          <a:xfrm>
            <a:off x="1027891" y="988012"/>
            <a:ext cx="5619798" cy="634846"/>
          </a:xfrm>
          <a:prstGeom prst="roundRect">
            <a:avLst/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/>
              <a:t>Items in inventory at the SITE that need to be procured (balance &lt; MIN, considering pending orders)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27C10D-4484-E625-7E77-2B97EB992377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36C6D3-49F9-5EF5-6D67-CB12835F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189" y="64859"/>
            <a:ext cx="1000512" cy="923153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A73119BC-5D18-9AB3-50E9-6AAF51A91F23}"/>
              </a:ext>
            </a:extLst>
          </p:cNvPr>
          <p:cNvSpPr/>
          <p:nvPr/>
        </p:nvSpPr>
        <p:spPr>
          <a:xfrm>
            <a:off x="10817787" y="114280"/>
            <a:ext cx="27237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665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34C1C-F1D0-F7E6-9C28-59B260C34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9">
            <a:extLst>
              <a:ext uri="{FF2B5EF4-FFF2-40B4-BE49-F238E27FC236}">
                <a16:creationId xmlns:a16="http://schemas.microsoft.com/office/drawing/2014/main" id="{8B77F227-3894-3DBA-427B-285F1C2E30CF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11D9943-C6E8-5F20-89C7-998256EDF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8955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7" name="Organigramme : Extraire 6">
            <a:extLst>
              <a:ext uri="{FF2B5EF4-FFF2-40B4-BE49-F238E27FC236}">
                <a16:creationId xmlns:a16="http://schemas.microsoft.com/office/drawing/2014/main" id="{A95C3ABA-EDF1-D9B9-F473-D358634EAB37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9AC7D1-2F58-0950-E4C7-AC70AE16D3A6}"/>
              </a:ext>
            </a:extLst>
          </p:cNvPr>
          <p:cNvSpPr txBox="1">
            <a:spLocks/>
          </p:cNvSpPr>
          <p:nvPr/>
        </p:nvSpPr>
        <p:spPr>
          <a:xfrm>
            <a:off x="162560" y="17523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1 : Internal purchase from Michelin available stock (Overstock, items waiting for write-off)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B9446D2-E1B1-7E64-80A0-7B5EF71179A6}"/>
              </a:ext>
            </a:extLst>
          </p:cNvPr>
          <p:cNvGrpSpPr/>
          <p:nvPr/>
        </p:nvGrpSpPr>
        <p:grpSpPr>
          <a:xfrm>
            <a:off x="0" y="2896491"/>
            <a:ext cx="12192000" cy="3008768"/>
            <a:chOff x="0" y="2896491"/>
            <a:chExt cx="12192000" cy="300876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1383AC-681B-D712-1B81-7BDD5EF7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2899"/>
            <a:stretch>
              <a:fillRect/>
            </a:stretch>
          </p:blipFill>
          <p:spPr>
            <a:xfrm>
              <a:off x="0" y="2896491"/>
              <a:ext cx="12192000" cy="285960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A00CE5-4C6A-FE68-35DD-D3DFA6164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2136" b="8263"/>
            <a:stretch>
              <a:fillRect/>
            </a:stretch>
          </p:blipFill>
          <p:spPr>
            <a:xfrm>
              <a:off x="0" y="4422844"/>
              <a:ext cx="12192000" cy="1482415"/>
            </a:xfrm>
            <a:prstGeom prst="rect">
              <a:avLst/>
            </a:prstGeom>
          </p:spPr>
        </p:pic>
      </p:grp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BC904367-0469-AA6B-5616-91B07557979C}"/>
              </a:ext>
            </a:extLst>
          </p:cNvPr>
          <p:cNvSpPr/>
          <p:nvPr/>
        </p:nvSpPr>
        <p:spPr>
          <a:xfrm>
            <a:off x="9528416" y="1706384"/>
            <a:ext cx="2568037" cy="684107"/>
          </a:xfrm>
          <a:prstGeom prst="wedgeRoundRectCallout">
            <a:avLst>
              <a:gd name="adj1" fmla="val 12808"/>
              <a:gd name="adj2" fmla="val 204753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Quantity to source from available stock (user choice)</a:t>
            </a: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FDD6C2A2-0B40-E743-BE5E-479CF5104321}"/>
              </a:ext>
            </a:extLst>
          </p:cNvPr>
          <p:cNvSpPr/>
          <p:nvPr/>
        </p:nvSpPr>
        <p:spPr>
          <a:xfrm>
            <a:off x="6539113" y="2301438"/>
            <a:ext cx="2568037" cy="684107"/>
          </a:xfrm>
          <a:prstGeom prst="wedgeRoundRectCallout">
            <a:avLst>
              <a:gd name="adj1" fmla="val 94376"/>
              <a:gd name="adj2" fmla="val 120385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Quantity in excess and associated average price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36D455C-9B64-0867-F669-8616390CC83F}"/>
              </a:ext>
            </a:extLst>
          </p:cNvPr>
          <p:cNvSpPr/>
          <p:nvPr/>
        </p:nvSpPr>
        <p:spPr>
          <a:xfrm>
            <a:off x="1027891" y="988012"/>
            <a:ext cx="9094518" cy="634846"/>
          </a:xfrm>
          <a:prstGeom prst="roundRect">
            <a:avLst/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/>
              <a:t>Against each item requiring replenishment, the excess inventory in any storeroom is shown for the user to be picked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ED6C5A-B69A-2786-CA84-3EA06CDEC41C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37BD8FA-81EF-100B-E57C-FE685A2ED755}"/>
              </a:ext>
            </a:extLst>
          </p:cNvPr>
          <p:cNvSpPr/>
          <p:nvPr/>
        </p:nvSpPr>
        <p:spPr>
          <a:xfrm>
            <a:off x="493776" y="2896491"/>
            <a:ext cx="1161288" cy="349629"/>
          </a:xfrm>
          <a:prstGeom prst="roundRect">
            <a:avLst/>
          </a:prstGeom>
          <a:noFill/>
          <a:ln w="38100">
            <a:solidFill>
              <a:srgbClr val="2750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636D73-8A4D-FBC6-3902-81951E5D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189" y="64859"/>
            <a:ext cx="1000512" cy="923153"/>
          </a:xfrm>
          <a:prstGeom prst="rect">
            <a:avLst/>
          </a:prstGeom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EAFD3146-5892-23E7-B057-7A1AE32C5655}"/>
              </a:ext>
            </a:extLst>
          </p:cNvPr>
          <p:cNvSpPr/>
          <p:nvPr/>
        </p:nvSpPr>
        <p:spPr>
          <a:xfrm>
            <a:off x="10817787" y="260200"/>
            <a:ext cx="27237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87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F2D33-9071-50D9-52F5-E06684EA7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9">
            <a:extLst>
              <a:ext uri="{FF2B5EF4-FFF2-40B4-BE49-F238E27FC236}">
                <a16:creationId xmlns:a16="http://schemas.microsoft.com/office/drawing/2014/main" id="{1B87ECB6-293A-72DC-B313-29DF3662E668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2A429728-B9D2-BB38-1219-B42881E9C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550898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2" name="Organigramme : Extraire 11">
            <a:extLst>
              <a:ext uri="{FF2B5EF4-FFF2-40B4-BE49-F238E27FC236}">
                <a16:creationId xmlns:a16="http://schemas.microsoft.com/office/drawing/2014/main" id="{FED40525-4EB6-B65D-9AAA-111F9A815359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6A5889-8EA6-A891-C12B-7769EF4C8F75}"/>
              </a:ext>
            </a:extLst>
          </p:cNvPr>
          <p:cNvSpPr txBox="1">
            <a:spLocks/>
          </p:cNvSpPr>
          <p:nvPr/>
        </p:nvSpPr>
        <p:spPr>
          <a:xfrm>
            <a:off x="162560" y="218297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2 : Repairable items to send to repair (according to AVAILABLE BROKEN PARTS)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18AE51-A736-2505-FF43-DF3FEF731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" y="3377947"/>
            <a:ext cx="12185662" cy="1866056"/>
          </a:xfrm>
          <a:prstGeom prst="rect">
            <a:avLst/>
          </a:prstGeom>
        </p:spPr>
      </p:pic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4B003FBA-AEED-AA54-5347-CED76CD238D0}"/>
              </a:ext>
            </a:extLst>
          </p:cNvPr>
          <p:cNvSpPr/>
          <p:nvPr/>
        </p:nvSpPr>
        <p:spPr>
          <a:xfrm>
            <a:off x="9359803" y="2255361"/>
            <a:ext cx="2568037" cy="684107"/>
          </a:xfrm>
          <a:prstGeom prst="wedgeRoundRectCallout">
            <a:avLst>
              <a:gd name="adj1" fmla="val -15476"/>
              <a:gd name="adj2" fmla="val 225609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Available item quantity on the site to be repaired (from BONES Storeroom)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F45AF9E2-C415-6E06-9677-D2739C287F99}"/>
              </a:ext>
            </a:extLst>
          </p:cNvPr>
          <p:cNvSpPr/>
          <p:nvPr/>
        </p:nvSpPr>
        <p:spPr>
          <a:xfrm>
            <a:off x="5703867" y="2215343"/>
            <a:ext cx="2568037" cy="684107"/>
          </a:xfrm>
          <a:prstGeom prst="wedgeRoundRectCallout">
            <a:avLst>
              <a:gd name="adj1" fmla="val 12808"/>
              <a:gd name="adj2" fmla="val 230349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Updated with previous decision (reduced)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568CFD-59ED-7D76-1C71-7949D58EF209}"/>
              </a:ext>
            </a:extLst>
          </p:cNvPr>
          <p:cNvSpPr/>
          <p:nvPr/>
        </p:nvSpPr>
        <p:spPr>
          <a:xfrm>
            <a:off x="1027891" y="988012"/>
            <a:ext cx="8920782" cy="634846"/>
          </a:xfrm>
          <a:prstGeom prst="roundRect">
            <a:avLst/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/>
              <a:t>Against each REPAIRABLE item of the list, the available broken parts at SITE are shown to be sent for repair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BA1594-37C5-B695-F0E4-5AC81AE1CD64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FC64FAF-B50B-98C6-BA98-DCC442A89D19}"/>
              </a:ext>
            </a:extLst>
          </p:cNvPr>
          <p:cNvSpPr/>
          <p:nvPr/>
        </p:nvSpPr>
        <p:spPr>
          <a:xfrm>
            <a:off x="2011680" y="3429000"/>
            <a:ext cx="1161288" cy="34962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BEFD44-F778-6CF3-81D8-F106EB0DE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189" y="64859"/>
            <a:ext cx="1000512" cy="923153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F21D7C6-5882-7519-C063-75AECE4A1BD5}"/>
              </a:ext>
            </a:extLst>
          </p:cNvPr>
          <p:cNvSpPr/>
          <p:nvPr/>
        </p:nvSpPr>
        <p:spPr>
          <a:xfrm>
            <a:off x="10817787" y="415842"/>
            <a:ext cx="27237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37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E84D5-7BC1-A6DF-7AC8-81DDF53C0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9">
            <a:extLst>
              <a:ext uri="{FF2B5EF4-FFF2-40B4-BE49-F238E27FC236}">
                <a16:creationId xmlns:a16="http://schemas.microsoft.com/office/drawing/2014/main" id="{DA8550A6-3509-CB8E-BCD4-324F6DF2B7DA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D70EDCD-90A3-3438-BC44-E6D0B0B70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201925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7" name="Organigramme : Extraire 6">
            <a:extLst>
              <a:ext uri="{FF2B5EF4-FFF2-40B4-BE49-F238E27FC236}">
                <a16:creationId xmlns:a16="http://schemas.microsoft.com/office/drawing/2014/main" id="{431B2FB8-D98B-1602-B815-B03C23D3F965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8A3ECD-A5DF-41F1-8A44-17C88E5412DB}"/>
              </a:ext>
            </a:extLst>
          </p:cNvPr>
          <p:cNvSpPr txBox="1">
            <a:spLocks/>
          </p:cNvSpPr>
          <p:nvPr/>
        </p:nvSpPr>
        <p:spPr>
          <a:xfrm>
            <a:off x="162560" y="152511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3 : Internal sourcing based on INVENTORY screen SOURCING PARAMETER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33D941-0C7F-A6EE-F6B9-FF3BC4885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1"/>
          <a:stretch>
            <a:fillRect/>
          </a:stretch>
        </p:blipFill>
        <p:spPr>
          <a:xfrm>
            <a:off x="0" y="2980700"/>
            <a:ext cx="12192000" cy="2447333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20A8508E-CBB6-5BC1-1001-E5FDF1EB4A7D}"/>
              </a:ext>
            </a:extLst>
          </p:cNvPr>
          <p:cNvSpPr/>
          <p:nvPr/>
        </p:nvSpPr>
        <p:spPr>
          <a:xfrm>
            <a:off x="9623963" y="1662220"/>
            <a:ext cx="2568037" cy="684107"/>
          </a:xfrm>
          <a:prstGeom prst="wedgeRoundRectCallout">
            <a:avLst>
              <a:gd name="adj1" fmla="val 28970"/>
              <a:gd name="adj2" fmla="val 212337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Quantity to be ordered from another storeroom </a:t>
            </a:r>
          </a:p>
          <a:p>
            <a:pPr algn="ctr"/>
            <a:r>
              <a:rPr lang="en-US" sz="1200" noProof="0" dirty="0"/>
              <a:t>(user choice)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2C69C166-48CA-9CEA-C7CE-2FFAA5CC1D07}"/>
              </a:ext>
            </a:extLst>
          </p:cNvPr>
          <p:cNvSpPr/>
          <p:nvPr/>
        </p:nvSpPr>
        <p:spPr>
          <a:xfrm>
            <a:off x="7330296" y="2390491"/>
            <a:ext cx="2568037" cy="684107"/>
          </a:xfrm>
          <a:prstGeom prst="wedgeRoundRectCallout">
            <a:avLst>
              <a:gd name="adj1" fmla="val 94376"/>
              <a:gd name="adj2" fmla="val 120385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Quantity in stock and associated average price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6120B23-846B-60FB-0516-F46FD9F3D3F7}"/>
              </a:ext>
            </a:extLst>
          </p:cNvPr>
          <p:cNvSpPr/>
          <p:nvPr/>
        </p:nvSpPr>
        <p:spPr>
          <a:xfrm>
            <a:off x="4689118" y="2142334"/>
            <a:ext cx="2568037" cy="684107"/>
          </a:xfrm>
          <a:prstGeom prst="wedgeRoundRectCallout">
            <a:avLst>
              <a:gd name="adj1" fmla="val -24567"/>
              <a:gd name="adj2" fmla="val 145032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Updated with previous decision (reduced)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64727DE-CAAE-5DF0-04A2-6BB74797E4AF}"/>
              </a:ext>
            </a:extLst>
          </p:cNvPr>
          <p:cNvSpPr/>
          <p:nvPr/>
        </p:nvSpPr>
        <p:spPr>
          <a:xfrm>
            <a:off x="1027891" y="988012"/>
            <a:ext cx="7576614" cy="634846"/>
          </a:xfrm>
          <a:prstGeom prst="roundRect">
            <a:avLst/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/>
              <a:t>Against each INTERNALLY SOURCED item requiring replenishment, the defined source is shown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47A11-6874-0D7E-4523-C1C68383CF64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B065337-DC21-D500-5207-1DAE0000B74B}"/>
              </a:ext>
            </a:extLst>
          </p:cNvPr>
          <p:cNvSpPr/>
          <p:nvPr/>
        </p:nvSpPr>
        <p:spPr>
          <a:xfrm>
            <a:off x="2002536" y="2980700"/>
            <a:ext cx="722376" cy="268712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CBB9D4-CF92-4731-10C7-08C14E8CB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189" y="64859"/>
            <a:ext cx="1000512" cy="923153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6B4AB7B-2270-BBC0-E963-AF2C0A597AF7}"/>
              </a:ext>
            </a:extLst>
          </p:cNvPr>
          <p:cNvSpPr/>
          <p:nvPr/>
        </p:nvSpPr>
        <p:spPr>
          <a:xfrm>
            <a:off x="10817787" y="561751"/>
            <a:ext cx="27237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420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D2D60-4188-5723-80B7-21C44E6EA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9">
            <a:extLst>
              <a:ext uri="{FF2B5EF4-FFF2-40B4-BE49-F238E27FC236}">
                <a16:creationId xmlns:a16="http://schemas.microsoft.com/office/drawing/2014/main" id="{71331990-12FA-3F71-226E-086103D96028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9644F46-FEED-48C9-235F-0B3787907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346523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1" name="Organigramme : Extraire 10">
            <a:extLst>
              <a:ext uri="{FF2B5EF4-FFF2-40B4-BE49-F238E27FC236}">
                <a16:creationId xmlns:a16="http://schemas.microsoft.com/office/drawing/2014/main" id="{910CCCCE-F230-C7D0-5352-0EED53BDE415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194660-56CB-F427-BA07-98B6DBD428F5}"/>
              </a:ext>
            </a:extLst>
          </p:cNvPr>
          <p:cNvSpPr/>
          <p:nvPr/>
        </p:nvSpPr>
        <p:spPr>
          <a:xfrm>
            <a:off x="1350342" y="5924345"/>
            <a:ext cx="12047606" cy="58389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27509B"/>
              </a:solidFill>
              <a:latin typeface="Michelin" panose="020000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46649-9F3F-3268-9B0E-881C2574E31E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4 : External Sourcing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468C30-4587-824B-9069-ED4489AF2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" y="4571692"/>
            <a:ext cx="12192000" cy="12687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2ED769-A3F4-736D-73F1-D0ED02CA0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" y="2464755"/>
            <a:ext cx="12192000" cy="1881796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68DAA9D7-ED42-7B7C-EA8B-1BF0D1553ED9}"/>
              </a:ext>
            </a:extLst>
          </p:cNvPr>
          <p:cNvSpPr/>
          <p:nvPr/>
        </p:nvSpPr>
        <p:spPr>
          <a:xfrm>
            <a:off x="9339033" y="1780648"/>
            <a:ext cx="2568037" cy="684107"/>
          </a:xfrm>
          <a:prstGeom prst="wedgeRoundRectCallout">
            <a:avLst>
              <a:gd name="adj1" fmla="val 34021"/>
              <a:gd name="adj2" fmla="val 130812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Quantity to be ordered from a supplier</a:t>
            </a:r>
          </a:p>
          <a:p>
            <a:pPr algn="ctr"/>
            <a:r>
              <a:rPr lang="en-US" sz="1200" noProof="0" dirty="0"/>
              <a:t>(user choice)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D939C05B-6A9F-3CE8-679F-41F1647D76B9}"/>
              </a:ext>
            </a:extLst>
          </p:cNvPr>
          <p:cNvSpPr/>
          <p:nvPr/>
        </p:nvSpPr>
        <p:spPr>
          <a:xfrm>
            <a:off x="4527405" y="1703632"/>
            <a:ext cx="2568037" cy="684107"/>
          </a:xfrm>
          <a:prstGeom prst="wedgeRoundRectCallout">
            <a:avLst>
              <a:gd name="adj1" fmla="val -1082"/>
              <a:gd name="adj2" fmla="val 143136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Updated with previous decision (reduced)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E187D3C-36EC-C94B-C420-D3A0F9454179}"/>
              </a:ext>
            </a:extLst>
          </p:cNvPr>
          <p:cNvSpPr/>
          <p:nvPr/>
        </p:nvSpPr>
        <p:spPr>
          <a:xfrm>
            <a:off x="1027890" y="988012"/>
            <a:ext cx="10402110" cy="634846"/>
          </a:xfrm>
          <a:prstGeom prst="roundRect">
            <a:avLst/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noProof="0" dirty="0"/>
              <a:t>All remaining quantities that haven’t been replenished in the previous steps mean are shown to be ordered from the external supplier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D41A0A-E215-D87C-3703-EFD45DEE5462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B4151B2-11B1-FDAD-22A2-F183FC085572}"/>
              </a:ext>
            </a:extLst>
          </p:cNvPr>
          <p:cNvSpPr/>
          <p:nvPr/>
        </p:nvSpPr>
        <p:spPr>
          <a:xfrm>
            <a:off x="2859905" y="2535810"/>
            <a:ext cx="816549" cy="333237"/>
          </a:xfrm>
          <a:prstGeom prst="roundRect">
            <a:avLst/>
          </a:prstGeom>
          <a:noFill/>
          <a:ln w="38100">
            <a:solidFill>
              <a:srgbClr val="FCE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004DFE-BB7F-DA97-440A-61B3C93A7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189" y="64859"/>
            <a:ext cx="1000512" cy="923153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49573A5F-8B42-612C-9092-1EA3B8323B26}"/>
              </a:ext>
            </a:extLst>
          </p:cNvPr>
          <p:cNvSpPr/>
          <p:nvPr/>
        </p:nvSpPr>
        <p:spPr>
          <a:xfrm>
            <a:off x="10817787" y="736846"/>
            <a:ext cx="27237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11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49E5D-26C2-4357-B7F7-0702D8A2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5581" b="8416"/>
          <a:stretch/>
        </p:blipFill>
        <p:spPr>
          <a:xfrm>
            <a:off x="0" y="4281"/>
            <a:ext cx="12192000" cy="60917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D6B9492-CC63-4CDC-B29D-BAEC5804E75E}"/>
              </a:ext>
            </a:extLst>
          </p:cNvPr>
          <p:cNvGrpSpPr/>
          <p:nvPr/>
        </p:nvGrpSpPr>
        <p:grpSpPr>
          <a:xfrm>
            <a:off x="1052975" y="3350024"/>
            <a:ext cx="2446867" cy="2426002"/>
            <a:chOff x="4706743" y="113302"/>
            <a:chExt cx="3531537" cy="350142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48FD72-B060-4A1E-8C89-23717A429666}"/>
                </a:ext>
              </a:extLst>
            </p:cNvPr>
            <p:cNvSpPr/>
            <p:nvPr/>
          </p:nvSpPr>
          <p:spPr>
            <a:xfrm>
              <a:off x="4706743" y="1122356"/>
              <a:ext cx="2492369" cy="24923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2298F7-2394-4733-A9DE-5EBDE6967893}"/>
                </a:ext>
              </a:extLst>
            </p:cNvPr>
            <p:cNvSpPr/>
            <p:nvPr/>
          </p:nvSpPr>
          <p:spPr>
            <a:xfrm>
              <a:off x="6742809" y="113302"/>
              <a:ext cx="1495471" cy="1495471"/>
            </a:xfrm>
            <a:prstGeom prst="rect">
              <a:avLst/>
            </a:prstGeom>
            <a:solidFill>
              <a:srgbClr val="FCE5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9904F-6A15-474E-BA77-025BBA4393BB}"/>
              </a:ext>
            </a:extLst>
          </p:cNvPr>
          <p:cNvGrpSpPr/>
          <p:nvPr/>
        </p:nvGrpSpPr>
        <p:grpSpPr>
          <a:xfrm>
            <a:off x="680308" y="480139"/>
            <a:ext cx="4894992" cy="4894992"/>
            <a:chOff x="4630008" y="724731"/>
            <a:chExt cx="2838552" cy="28385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A62BE1E-1EE7-4305-9B0E-43784E1F2C66}"/>
                </a:ext>
              </a:extLst>
            </p:cNvPr>
            <p:cNvSpPr/>
            <p:nvPr/>
          </p:nvSpPr>
          <p:spPr>
            <a:xfrm>
              <a:off x="4630008" y="724731"/>
              <a:ext cx="2838552" cy="2838552"/>
            </a:xfrm>
            <a:prstGeom prst="rect">
              <a:avLst/>
            </a:prstGeom>
            <a:solidFill>
              <a:srgbClr val="00205B">
                <a:alpha val="698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715BD04-D2C1-4C5C-897D-6B52D32B6E0C}"/>
                </a:ext>
              </a:extLst>
            </p:cNvPr>
            <p:cNvGrpSpPr/>
            <p:nvPr/>
          </p:nvGrpSpPr>
          <p:grpSpPr>
            <a:xfrm>
              <a:off x="4695845" y="1238083"/>
              <a:ext cx="2039767" cy="930223"/>
              <a:chOff x="844410" y="1381869"/>
              <a:chExt cx="2039767" cy="930223"/>
            </a:xfrm>
          </p:grpSpPr>
          <p:sp>
            <p:nvSpPr>
              <p:cNvPr id="9" name="Title 12">
                <a:extLst>
                  <a:ext uri="{FF2B5EF4-FFF2-40B4-BE49-F238E27FC236}">
                    <a16:creationId xmlns:a16="http://schemas.microsoft.com/office/drawing/2014/main" id="{294F85CD-BFEA-463D-9D9D-6C7D970D1F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10" y="1381869"/>
                <a:ext cx="1569245" cy="6525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ts val="28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accent1"/>
                    </a:solidFill>
                    <a:latin typeface="Michelin Black" panose="02000000000000000000" pitchFamily="50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9600" noProof="0" dirty="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#1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F0A76C-30BD-4D5A-94EE-5E0C1730D9C2}"/>
                  </a:ext>
                </a:extLst>
              </p:cNvPr>
              <p:cNvSpPr txBox="1"/>
              <p:nvPr/>
            </p:nvSpPr>
            <p:spPr>
              <a:xfrm>
                <a:off x="992550" y="1744538"/>
                <a:ext cx="1891627" cy="567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noProof="0" dirty="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" panose="02000000000000000000" pitchFamily="50" charset="0"/>
                    <a:cs typeface="Arial" panose="020B0604020202020204" pitchFamily="34" charset="0"/>
                  </a:rPr>
                  <a:t>Identity card</a:t>
                </a:r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B7F53EF1-8077-4103-951C-B8CBE50F3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1156"/>
          <a:stretch/>
        </p:blipFill>
        <p:spPr>
          <a:xfrm>
            <a:off x="4977839" y="1373657"/>
            <a:ext cx="5024162" cy="472234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B5955AE-A829-12AE-240D-432A432F1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865500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5" name="Organigramme : Extraire 4">
            <a:extLst>
              <a:ext uri="{FF2B5EF4-FFF2-40B4-BE49-F238E27FC236}">
                <a16:creationId xmlns:a16="http://schemas.microsoft.com/office/drawing/2014/main" id="{BFFD0CBF-73D2-C111-78DD-6A13B5CD25AC}"/>
              </a:ext>
            </a:extLst>
          </p:cNvPr>
          <p:cNvSpPr/>
          <p:nvPr/>
        </p:nvSpPr>
        <p:spPr>
          <a:xfrm rot="10800000">
            <a:off x="2227561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ZoneTexte 19">
            <a:extLst>
              <a:ext uri="{FF2B5EF4-FFF2-40B4-BE49-F238E27FC236}">
                <a16:creationId xmlns:a16="http://schemas.microsoft.com/office/drawing/2014/main" id="{E69FB367-6DA5-30F4-02D2-4D15B0E6F642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21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1AF2A-E7A1-DB7F-09D2-4AB6AA9C8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9">
            <a:extLst>
              <a:ext uri="{FF2B5EF4-FFF2-40B4-BE49-F238E27FC236}">
                <a16:creationId xmlns:a16="http://schemas.microsoft.com/office/drawing/2014/main" id="{03D4D236-D07B-1800-2B1E-CB831B8663CB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D5386CE-25FD-3C43-0185-3986555E8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22162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2" name="Organigramme : Extraire 11">
            <a:extLst>
              <a:ext uri="{FF2B5EF4-FFF2-40B4-BE49-F238E27FC236}">
                <a16:creationId xmlns:a16="http://schemas.microsoft.com/office/drawing/2014/main" id="{402E51E3-60F3-6375-8295-AAC2F90BA003}"/>
              </a:ext>
            </a:extLst>
          </p:cNvPr>
          <p:cNvSpPr/>
          <p:nvPr/>
        </p:nvSpPr>
        <p:spPr>
          <a:xfrm rot="10800000">
            <a:off x="5981414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112716-A70A-86D6-516B-76848950CC97}"/>
              </a:ext>
            </a:extLst>
          </p:cNvPr>
          <p:cNvSpPr/>
          <p:nvPr/>
        </p:nvSpPr>
        <p:spPr>
          <a:xfrm>
            <a:off x="1350342" y="5924345"/>
            <a:ext cx="12047606" cy="58389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27509B"/>
              </a:solidFill>
              <a:latin typeface="Michelin" panose="020000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73FA77-856B-1C47-DC89-F739A7D92D0A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5 : Synthesis and transaction creation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F8B724-935B-D579-3F1C-08337DFEF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987" y="839848"/>
            <a:ext cx="10278013" cy="5202766"/>
          </a:xfrm>
          <a:prstGeom prst="rect">
            <a:avLst/>
          </a:prstGeom>
        </p:spPr>
      </p:pic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BADE0B3C-B9B1-2A8D-F7E2-565806DEED5E}"/>
              </a:ext>
            </a:extLst>
          </p:cNvPr>
          <p:cNvSpPr/>
          <p:nvPr/>
        </p:nvSpPr>
        <p:spPr>
          <a:xfrm>
            <a:off x="348146" y="2970028"/>
            <a:ext cx="1431291" cy="684107"/>
          </a:xfrm>
          <a:prstGeom prst="wedgeRoundRectCallout">
            <a:avLst>
              <a:gd name="adj1" fmla="val 65694"/>
              <a:gd name="adj2" fmla="val -49095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Transactions within the same site</a:t>
            </a: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C94A3189-3186-3775-3A01-2656975822B2}"/>
              </a:ext>
            </a:extLst>
          </p:cNvPr>
          <p:cNvSpPr/>
          <p:nvPr/>
        </p:nvSpPr>
        <p:spPr>
          <a:xfrm>
            <a:off x="348146" y="1005462"/>
            <a:ext cx="1431291" cy="684107"/>
          </a:xfrm>
          <a:prstGeom prst="wedgeRoundRectCallout">
            <a:avLst>
              <a:gd name="adj1" fmla="val 67804"/>
              <a:gd name="adj2" fmla="val -13550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Transactions between different sites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4598B3B3-3B8C-FE46-B88E-AF8E81C250AD}"/>
              </a:ext>
            </a:extLst>
          </p:cNvPr>
          <p:cNvSpPr/>
          <p:nvPr/>
        </p:nvSpPr>
        <p:spPr>
          <a:xfrm>
            <a:off x="394666" y="4915053"/>
            <a:ext cx="1384772" cy="684107"/>
          </a:xfrm>
          <a:prstGeom prst="wedgeRoundRectCallout">
            <a:avLst>
              <a:gd name="adj1" fmla="val 69611"/>
              <a:gd name="adj2" fmla="val -81029"/>
              <a:gd name="adj3" fmla="val 16667"/>
            </a:avLst>
          </a:prstGeom>
          <a:solidFill>
            <a:srgbClr val="00205B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/>
              <a:t>External purchase transactions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9F5C97-C366-423D-8E1B-14C0CC049E06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4A963FE-755B-C443-725C-78BFCF09B1A4}"/>
              </a:ext>
            </a:extLst>
          </p:cNvPr>
          <p:cNvSpPr/>
          <p:nvPr/>
        </p:nvSpPr>
        <p:spPr>
          <a:xfrm>
            <a:off x="5075746" y="839849"/>
            <a:ext cx="547814" cy="32144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F12461-DA39-97C6-6F8C-3F90CA00E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189" y="64859"/>
            <a:ext cx="1000512" cy="923153"/>
          </a:xfrm>
          <a:prstGeom prst="rect">
            <a:avLst/>
          </a:prstGeom>
        </p:spPr>
      </p:pic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4288D6A4-1131-81C6-C0D4-8DEB295B74FF}"/>
              </a:ext>
            </a:extLst>
          </p:cNvPr>
          <p:cNvSpPr/>
          <p:nvPr/>
        </p:nvSpPr>
        <p:spPr>
          <a:xfrm>
            <a:off x="10817787" y="892495"/>
            <a:ext cx="27237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19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8778A-3B91-B944-3395-1D74835F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51BFA-AA4F-EF8F-8C59-AD4337CE1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5581" b="8416"/>
          <a:stretch/>
        </p:blipFill>
        <p:spPr>
          <a:xfrm>
            <a:off x="0" y="4281"/>
            <a:ext cx="12192000" cy="60917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C8ACAE2-B837-BB4D-09F2-ABE98F772B61}"/>
              </a:ext>
            </a:extLst>
          </p:cNvPr>
          <p:cNvGrpSpPr/>
          <p:nvPr/>
        </p:nvGrpSpPr>
        <p:grpSpPr>
          <a:xfrm>
            <a:off x="1052975" y="3350024"/>
            <a:ext cx="2446867" cy="2426002"/>
            <a:chOff x="4706743" y="113302"/>
            <a:chExt cx="3531537" cy="350142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0B4A7CE-6111-9F08-7D47-9CA8991BEBA3}"/>
                </a:ext>
              </a:extLst>
            </p:cNvPr>
            <p:cNvSpPr/>
            <p:nvPr/>
          </p:nvSpPr>
          <p:spPr>
            <a:xfrm>
              <a:off x="4706743" y="1122356"/>
              <a:ext cx="2492369" cy="24923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9AD21CE-89AA-42C6-42AE-35049E24A1FE}"/>
                </a:ext>
              </a:extLst>
            </p:cNvPr>
            <p:cNvSpPr/>
            <p:nvPr/>
          </p:nvSpPr>
          <p:spPr>
            <a:xfrm>
              <a:off x="6742809" y="113302"/>
              <a:ext cx="1495471" cy="1495471"/>
            </a:xfrm>
            <a:prstGeom prst="rect">
              <a:avLst/>
            </a:prstGeom>
            <a:solidFill>
              <a:srgbClr val="FCE5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DA96D9-F856-F3EE-FD6D-921FA1C36799}"/>
              </a:ext>
            </a:extLst>
          </p:cNvPr>
          <p:cNvGrpSpPr/>
          <p:nvPr/>
        </p:nvGrpSpPr>
        <p:grpSpPr>
          <a:xfrm>
            <a:off x="680307" y="480139"/>
            <a:ext cx="5058723" cy="4894992"/>
            <a:chOff x="4630008" y="724731"/>
            <a:chExt cx="2838552" cy="28385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32F44F0-A6D1-046F-93B1-A754C2C443AE}"/>
                </a:ext>
              </a:extLst>
            </p:cNvPr>
            <p:cNvSpPr/>
            <p:nvPr/>
          </p:nvSpPr>
          <p:spPr>
            <a:xfrm>
              <a:off x="4630008" y="724731"/>
              <a:ext cx="2838552" cy="2838552"/>
            </a:xfrm>
            <a:prstGeom prst="rect">
              <a:avLst/>
            </a:prstGeom>
            <a:solidFill>
              <a:srgbClr val="00205B">
                <a:alpha val="698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B4DE35C-F428-59D5-5563-70DE79AABAE6}"/>
                </a:ext>
              </a:extLst>
            </p:cNvPr>
            <p:cNvGrpSpPr/>
            <p:nvPr/>
          </p:nvGrpSpPr>
          <p:grpSpPr>
            <a:xfrm>
              <a:off x="4695845" y="1238083"/>
              <a:ext cx="2772715" cy="930223"/>
              <a:chOff x="844410" y="1381869"/>
              <a:chExt cx="2772715" cy="930223"/>
            </a:xfrm>
          </p:grpSpPr>
          <p:sp>
            <p:nvSpPr>
              <p:cNvPr id="9" name="Title 12">
                <a:extLst>
                  <a:ext uri="{FF2B5EF4-FFF2-40B4-BE49-F238E27FC236}">
                    <a16:creationId xmlns:a16="http://schemas.microsoft.com/office/drawing/2014/main" id="{0B573AD0-1919-A6FE-76D5-C6529F3CFD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10" y="1381869"/>
                <a:ext cx="1569245" cy="6525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fr-FR"/>
                </a:defPPr>
                <a:lvl1pPr algn="ctr">
                  <a:lnSpc>
                    <a:spcPts val="2800"/>
                  </a:lnSpc>
                  <a:spcBef>
                    <a:spcPct val="0"/>
                  </a:spcBef>
                  <a:buNone/>
                  <a:defRPr sz="96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 Black" panose="02000000000000000000" pitchFamily="50" charset="0"/>
                    <a:ea typeface="+mj-ea"/>
                    <a:cs typeface="+mj-cs"/>
                  </a:defRPr>
                </a:lvl1pPr>
              </a:lstStyle>
              <a:p>
                <a:r>
                  <a:rPr lang="en-US" noProof="0" dirty="0"/>
                  <a:t>#4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5054D2-B350-44F9-76D5-94AA1A08BB91}"/>
                  </a:ext>
                </a:extLst>
              </p:cNvPr>
              <p:cNvSpPr txBox="1"/>
              <p:nvPr/>
            </p:nvSpPr>
            <p:spPr>
              <a:xfrm>
                <a:off x="992550" y="1744538"/>
                <a:ext cx="2624575" cy="824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lnSpc>
                    <a:spcPct val="90000"/>
                  </a:lnSpc>
                  <a:spcBef>
                    <a:spcPts val="1000"/>
                  </a:spcBef>
                  <a:defRPr sz="32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" panose="02000000000000000000" pitchFamily="50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noProof="0" dirty="0"/>
                  <a:t>VALUE CREATION AND ROAD AHEAD</a:t>
                </a:r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ADBACAAE-43D9-0974-B4AA-F2BA44251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1156"/>
          <a:stretch/>
        </p:blipFill>
        <p:spPr>
          <a:xfrm>
            <a:off x="4977839" y="1373657"/>
            <a:ext cx="5024162" cy="472234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2296119-0269-DB69-ADAF-DBCA56DC99D7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75F80FAC-46AB-A81E-0AD2-1E5DCA2ED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237276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54555A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22" name="Organigramme : Extraire 21">
            <a:extLst>
              <a:ext uri="{FF2B5EF4-FFF2-40B4-BE49-F238E27FC236}">
                <a16:creationId xmlns:a16="http://schemas.microsoft.com/office/drawing/2014/main" id="{0B68EB26-B79E-14DA-C17D-AC37EAE83264}"/>
              </a:ext>
            </a:extLst>
          </p:cNvPr>
          <p:cNvSpPr/>
          <p:nvPr/>
        </p:nvSpPr>
        <p:spPr>
          <a:xfrm rot="10800000">
            <a:off x="7841068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84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B0D937-9462-AD82-428A-D64A598FFC18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VALUE GENERATED, Evolutions and enhancements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4A096354-A7AA-6AEC-6223-3544132F6F60}"/>
              </a:ext>
            </a:extLst>
          </p:cNvPr>
          <p:cNvSpPr txBox="1"/>
          <p:nvPr/>
        </p:nvSpPr>
        <p:spPr>
          <a:xfrm>
            <a:off x="162560" y="1711334"/>
            <a:ext cx="3747629" cy="8615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4377">
              <a:defRPr/>
            </a:pPr>
            <a:r>
              <a:rPr lang="en-US" sz="1600" b="1" noProof="0" dirty="0">
                <a:solidFill>
                  <a:srgbClr val="84BD00"/>
                </a:solidFill>
                <a:latin typeface="Michelin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OVERSTOCK CONSUMPTION</a:t>
            </a:r>
            <a:endParaRPr lang="en-US" sz="1600" noProof="0" dirty="0">
              <a:solidFill>
                <a:srgbClr val="84BD00"/>
              </a:solidFill>
              <a:latin typeface="Michelin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indent="1588" algn="r"/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Allow and enforce planned operations to consume available overstock before specific external ordering 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F095E590-4397-8E10-93EB-D8FFC9F90AF7}"/>
              </a:ext>
            </a:extLst>
          </p:cNvPr>
          <p:cNvSpPr txBox="1"/>
          <p:nvPr/>
        </p:nvSpPr>
        <p:spPr>
          <a:xfrm>
            <a:off x="162560" y="4679839"/>
            <a:ext cx="3747629" cy="8615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90488" indent="-90488" algn="r" defTabSz="914377">
              <a:defRPr/>
            </a:pPr>
            <a:r>
              <a:rPr lang="en-US" sz="1600" b="1" noProof="0" dirty="0">
                <a:solidFill>
                  <a:srgbClr val="582C83"/>
                </a:solidFill>
                <a:latin typeface="Michelin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PREDICTIVE INVENTORY </a:t>
            </a:r>
            <a:endParaRPr lang="en-US" sz="1600" noProof="0" dirty="0">
              <a:solidFill>
                <a:srgbClr val="582C83"/>
              </a:solidFill>
              <a:latin typeface="Michelin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indent="1588" algn="r"/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Include previous consumptions and needs  from breakdown predictions in replenishment application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E273B781-F90E-85D6-C390-246C0190D2CB}"/>
              </a:ext>
            </a:extLst>
          </p:cNvPr>
          <p:cNvSpPr txBox="1"/>
          <p:nvPr/>
        </p:nvSpPr>
        <p:spPr>
          <a:xfrm>
            <a:off x="8360944" y="1711334"/>
            <a:ext cx="3364992" cy="106670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defTabSz="914377">
              <a:defRPr/>
            </a:pPr>
            <a:r>
              <a:rPr lang="en-US" sz="1600" b="1" noProof="0" dirty="0">
                <a:solidFill>
                  <a:srgbClr val="00205B"/>
                </a:solidFill>
                <a:latin typeface="Michelin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INFORMATION SHARE</a:t>
            </a:r>
            <a:endParaRPr lang="en-US" sz="1600" noProof="0" dirty="0">
              <a:solidFill>
                <a:srgbClr val="00205B"/>
              </a:solidFill>
              <a:latin typeface="Michelin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Include in the replenishment application </a:t>
            </a:r>
          </a:p>
          <a:p>
            <a:pPr marL="447675" lvl="0" indent="-285750">
              <a:buFontTx/>
              <a:buChar char="-"/>
            </a:pPr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Existing supply routes between sites</a:t>
            </a:r>
          </a:p>
          <a:p>
            <a:pPr marL="447675" lvl="0" indent="-285750">
              <a:buFontTx/>
              <a:buChar char="-"/>
            </a:pPr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Landing cost estimation</a:t>
            </a:r>
          </a:p>
          <a:p>
            <a:pPr marL="447675" lvl="0" indent="-285750">
              <a:buFontTx/>
              <a:buChar char="-"/>
            </a:pPr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Leadtime management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CCC3EBC8-C978-14D8-838E-054E2264D3C1}"/>
              </a:ext>
            </a:extLst>
          </p:cNvPr>
          <p:cNvSpPr txBox="1"/>
          <p:nvPr/>
        </p:nvSpPr>
        <p:spPr>
          <a:xfrm>
            <a:off x="8360944" y="4679839"/>
            <a:ext cx="3592040" cy="65646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defTabSz="914377">
              <a:defRPr/>
            </a:pPr>
            <a:r>
              <a:rPr lang="en-US" sz="1600" b="1" noProof="0" dirty="0">
                <a:solidFill>
                  <a:srgbClr val="54555A"/>
                </a:solidFill>
                <a:latin typeface="Michelin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OVERSTOCK PREVENTING</a:t>
            </a:r>
            <a:endParaRPr lang="en-US" sz="1600" noProof="0" dirty="0">
              <a:solidFill>
                <a:srgbClr val="54555A"/>
              </a:solidFill>
              <a:latin typeface="Michelin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sz="1333" noProof="0" dirty="0">
                <a:solidFill>
                  <a:schemeClr val="accent4">
                    <a:lumMod val="10000"/>
                  </a:schemeClr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Automatically prevent external purchase when a reasonably close site has overstock </a:t>
            </a:r>
          </a:p>
        </p:txBody>
      </p:sp>
      <p:sp>
        <p:nvSpPr>
          <p:cNvPr id="23" name="Teardrop 7">
            <a:extLst>
              <a:ext uri="{FF2B5EF4-FFF2-40B4-BE49-F238E27FC236}">
                <a16:creationId xmlns:a16="http://schemas.microsoft.com/office/drawing/2014/main" id="{FDCF5DEA-ACE3-DEB2-94EF-A6280A47F0D5}"/>
              </a:ext>
            </a:extLst>
          </p:cNvPr>
          <p:cNvSpPr/>
          <p:nvPr/>
        </p:nvSpPr>
        <p:spPr>
          <a:xfrm rot="5400000" flipH="1" flipV="1">
            <a:off x="6176451" y="3833798"/>
            <a:ext cx="1689875" cy="1689875"/>
          </a:xfrm>
          <a:prstGeom prst="teardrop">
            <a:avLst/>
          </a:prstGeom>
          <a:solidFill>
            <a:srgbClr val="5455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Teardrop 8">
            <a:extLst>
              <a:ext uri="{FF2B5EF4-FFF2-40B4-BE49-F238E27FC236}">
                <a16:creationId xmlns:a16="http://schemas.microsoft.com/office/drawing/2014/main" id="{8825B344-1C95-B784-D486-A5D03EECE00E}"/>
              </a:ext>
            </a:extLst>
          </p:cNvPr>
          <p:cNvSpPr/>
          <p:nvPr/>
        </p:nvSpPr>
        <p:spPr>
          <a:xfrm rot="16200000" flipH="1">
            <a:off x="6176451" y="2011051"/>
            <a:ext cx="1689875" cy="1689875"/>
          </a:xfrm>
          <a:prstGeom prst="teardrop">
            <a:avLst/>
          </a:prstGeom>
          <a:solidFill>
            <a:srgbClr val="00205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ardrop 9">
            <a:extLst>
              <a:ext uri="{FF2B5EF4-FFF2-40B4-BE49-F238E27FC236}">
                <a16:creationId xmlns:a16="http://schemas.microsoft.com/office/drawing/2014/main" id="{279B12F1-E761-69EC-7B9F-83E477F8C599}"/>
              </a:ext>
            </a:extLst>
          </p:cNvPr>
          <p:cNvSpPr/>
          <p:nvPr/>
        </p:nvSpPr>
        <p:spPr>
          <a:xfrm rot="5400000">
            <a:off x="4325675" y="2011051"/>
            <a:ext cx="1689875" cy="1689875"/>
          </a:xfrm>
          <a:prstGeom prst="teardrop">
            <a:avLst/>
          </a:prstGeom>
          <a:solidFill>
            <a:srgbClr val="84BD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Teardrop 10">
            <a:extLst>
              <a:ext uri="{FF2B5EF4-FFF2-40B4-BE49-F238E27FC236}">
                <a16:creationId xmlns:a16="http://schemas.microsoft.com/office/drawing/2014/main" id="{B0AF7976-0426-4625-7002-146A3DCE7E20}"/>
              </a:ext>
            </a:extLst>
          </p:cNvPr>
          <p:cNvSpPr/>
          <p:nvPr/>
        </p:nvSpPr>
        <p:spPr>
          <a:xfrm rot="16200000" flipV="1">
            <a:off x="4325675" y="3833798"/>
            <a:ext cx="1689875" cy="1689875"/>
          </a:xfrm>
          <a:prstGeom prst="teardrop">
            <a:avLst/>
          </a:prstGeom>
          <a:solidFill>
            <a:srgbClr val="582C8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7" name="Group 21">
            <a:extLst>
              <a:ext uri="{FF2B5EF4-FFF2-40B4-BE49-F238E27FC236}">
                <a16:creationId xmlns:a16="http://schemas.microsoft.com/office/drawing/2014/main" id="{CA021ACD-037C-5DC0-BEA7-CDA6A37A2022}"/>
              </a:ext>
            </a:extLst>
          </p:cNvPr>
          <p:cNvGrpSpPr/>
          <p:nvPr/>
        </p:nvGrpSpPr>
        <p:grpSpPr>
          <a:xfrm>
            <a:off x="6676838" y="2527145"/>
            <a:ext cx="673071" cy="624460"/>
            <a:chOff x="9879013" y="2500313"/>
            <a:chExt cx="285750" cy="265113"/>
          </a:xfrm>
          <a:solidFill>
            <a:schemeClr val="bg1"/>
          </a:solidFill>
        </p:grpSpPr>
        <p:sp>
          <p:nvSpPr>
            <p:cNvPr id="38" name="Freeform 3859">
              <a:extLst>
                <a:ext uri="{FF2B5EF4-FFF2-40B4-BE49-F238E27FC236}">
                  <a16:creationId xmlns:a16="http://schemas.microsoft.com/office/drawing/2014/main" id="{2DA45AED-52D8-9539-03BB-7056491546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1413" y="2500313"/>
              <a:ext cx="133350" cy="265113"/>
            </a:xfrm>
            <a:custGeom>
              <a:avLst/>
              <a:gdLst>
                <a:gd name="T0" fmla="*/ 156 w 420"/>
                <a:gd name="T1" fmla="*/ 795 h 832"/>
                <a:gd name="T2" fmla="*/ 95 w 420"/>
                <a:gd name="T3" fmla="*/ 761 h 832"/>
                <a:gd name="T4" fmla="*/ 51 w 420"/>
                <a:gd name="T5" fmla="*/ 708 h 832"/>
                <a:gd name="T6" fmla="*/ 31 w 420"/>
                <a:gd name="T7" fmla="*/ 640 h 832"/>
                <a:gd name="T8" fmla="*/ 38 w 420"/>
                <a:gd name="T9" fmla="*/ 576 h 832"/>
                <a:gd name="T10" fmla="*/ 73 w 420"/>
                <a:gd name="T11" fmla="*/ 517 h 832"/>
                <a:gd name="T12" fmla="*/ 128 w 420"/>
                <a:gd name="T13" fmla="*/ 469 h 832"/>
                <a:gd name="T14" fmla="*/ 186 w 420"/>
                <a:gd name="T15" fmla="*/ 446 h 832"/>
                <a:gd name="T16" fmla="*/ 224 w 420"/>
                <a:gd name="T17" fmla="*/ 444 h 832"/>
                <a:gd name="T18" fmla="*/ 263 w 420"/>
                <a:gd name="T19" fmla="*/ 451 h 832"/>
                <a:gd name="T20" fmla="*/ 300 w 420"/>
                <a:gd name="T21" fmla="*/ 470 h 832"/>
                <a:gd name="T22" fmla="*/ 344 w 420"/>
                <a:gd name="T23" fmla="*/ 505 h 832"/>
                <a:gd name="T24" fmla="*/ 378 w 420"/>
                <a:gd name="T25" fmla="*/ 556 h 832"/>
                <a:gd name="T26" fmla="*/ 390 w 420"/>
                <a:gd name="T27" fmla="*/ 609 h 832"/>
                <a:gd name="T28" fmla="*/ 383 w 420"/>
                <a:gd name="T29" fmla="*/ 676 h 832"/>
                <a:gd name="T30" fmla="*/ 350 w 420"/>
                <a:gd name="T31" fmla="*/ 737 h 832"/>
                <a:gd name="T32" fmla="*/ 296 w 420"/>
                <a:gd name="T33" fmla="*/ 781 h 832"/>
                <a:gd name="T34" fmla="*/ 228 w 420"/>
                <a:gd name="T35" fmla="*/ 802 h 832"/>
                <a:gd name="T36" fmla="*/ 388 w 420"/>
                <a:gd name="T37" fmla="*/ 508 h 832"/>
                <a:gd name="T38" fmla="*/ 208 w 420"/>
                <a:gd name="T39" fmla="*/ 178 h 832"/>
                <a:gd name="T40" fmla="*/ 145 w 420"/>
                <a:gd name="T41" fmla="*/ 20 h 832"/>
                <a:gd name="T42" fmla="*/ 109 w 420"/>
                <a:gd name="T43" fmla="*/ 4 h 832"/>
                <a:gd name="T44" fmla="*/ 66 w 420"/>
                <a:gd name="T45" fmla="*/ 0 h 832"/>
                <a:gd name="T46" fmla="*/ 27 w 420"/>
                <a:gd name="T47" fmla="*/ 11 h 832"/>
                <a:gd name="T48" fmla="*/ 2 w 420"/>
                <a:gd name="T49" fmla="*/ 28 h 832"/>
                <a:gd name="T50" fmla="*/ 0 w 420"/>
                <a:gd name="T51" fmla="*/ 263 h 832"/>
                <a:gd name="T52" fmla="*/ 55 w 420"/>
                <a:gd name="T53" fmla="*/ 273 h 832"/>
                <a:gd name="T54" fmla="*/ 97 w 420"/>
                <a:gd name="T55" fmla="*/ 293 h 832"/>
                <a:gd name="T56" fmla="*/ 125 w 420"/>
                <a:gd name="T57" fmla="*/ 320 h 832"/>
                <a:gd name="T58" fmla="*/ 135 w 420"/>
                <a:gd name="T59" fmla="*/ 352 h 832"/>
                <a:gd name="T60" fmla="*/ 131 w 420"/>
                <a:gd name="T61" fmla="*/ 362 h 832"/>
                <a:gd name="T62" fmla="*/ 120 w 420"/>
                <a:gd name="T63" fmla="*/ 367 h 832"/>
                <a:gd name="T64" fmla="*/ 109 w 420"/>
                <a:gd name="T65" fmla="*/ 362 h 832"/>
                <a:gd name="T66" fmla="*/ 105 w 420"/>
                <a:gd name="T67" fmla="*/ 352 h 832"/>
                <a:gd name="T68" fmla="*/ 97 w 420"/>
                <a:gd name="T69" fmla="*/ 333 h 832"/>
                <a:gd name="T70" fmla="*/ 76 w 420"/>
                <a:gd name="T71" fmla="*/ 315 h 832"/>
                <a:gd name="T72" fmla="*/ 0 w 420"/>
                <a:gd name="T73" fmla="*/ 293 h 832"/>
                <a:gd name="T74" fmla="*/ 2 w 420"/>
                <a:gd name="T75" fmla="*/ 648 h 832"/>
                <a:gd name="T76" fmla="*/ 27 w 420"/>
                <a:gd name="T77" fmla="*/ 725 h 832"/>
                <a:gd name="T78" fmla="*/ 78 w 420"/>
                <a:gd name="T79" fmla="*/ 786 h 832"/>
                <a:gd name="T80" fmla="*/ 149 w 420"/>
                <a:gd name="T81" fmla="*/ 823 h 832"/>
                <a:gd name="T82" fmla="*/ 221 w 420"/>
                <a:gd name="T83" fmla="*/ 832 h 832"/>
                <a:gd name="T84" fmla="*/ 272 w 420"/>
                <a:gd name="T85" fmla="*/ 823 h 832"/>
                <a:gd name="T86" fmla="*/ 344 w 420"/>
                <a:gd name="T87" fmla="*/ 785 h 832"/>
                <a:gd name="T88" fmla="*/ 396 w 420"/>
                <a:gd name="T89" fmla="*/ 723 h 832"/>
                <a:gd name="T90" fmla="*/ 418 w 420"/>
                <a:gd name="T91" fmla="*/ 654 h 832"/>
                <a:gd name="T92" fmla="*/ 420 w 420"/>
                <a:gd name="T93" fmla="*/ 608 h 832"/>
                <a:gd name="T94" fmla="*/ 408 w 420"/>
                <a:gd name="T95" fmla="*/ 55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0" h="832">
                  <a:moveTo>
                    <a:pt x="210" y="802"/>
                  </a:moveTo>
                  <a:lnTo>
                    <a:pt x="192" y="802"/>
                  </a:lnTo>
                  <a:lnTo>
                    <a:pt x="174" y="799"/>
                  </a:lnTo>
                  <a:lnTo>
                    <a:pt x="156" y="795"/>
                  </a:lnTo>
                  <a:lnTo>
                    <a:pt x="140" y="788"/>
                  </a:lnTo>
                  <a:lnTo>
                    <a:pt x="124" y="781"/>
                  </a:lnTo>
                  <a:lnTo>
                    <a:pt x="109" y="772"/>
                  </a:lnTo>
                  <a:lnTo>
                    <a:pt x="95" y="761"/>
                  </a:lnTo>
                  <a:lnTo>
                    <a:pt x="82" y="749"/>
                  </a:lnTo>
                  <a:lnTo>
                    <a:pt x="71" y="737"/>
                  </a:lnTo>
                  <a:lnTo>
                    <a:pt x="61" y="723"/>
                  </a:lnTo>
                  <a:lnTo>
                    <a:pt x="51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3" y="658"/>
                  </a:lnTo>
                  <a:lnTo>
                    <a:pt x="31" y="640"/>
                  </a:lnTo>
                  <a:lnTo>
                    <a:pt x="30" y="622"/>
                  </a:lnTo>
                  <a:lnTo>
                    <a:pt x="31" y="607"/>
                  </a:lnTo>
                  <a:lnTo>
                    <a:pt x="34" y="592"/>
                  </a:lnTo>
                  <a:lnTo>
                    <a:pt x="38" y="576"/>
                  </a:lnTo>
                  <a:lnTo>
                    <a:pt x="45" y="561"/>
                  </a:lnTo>
                  <a:lnTo>
                    <a:pt x="52" y="546"/>
                  </a:lnTo>
                  <a:lnTo>
                    <a:pt x="62" y="531"/>
                  </a:lnTo>
                  <a:lnTo>
                    <a:pt x="73" y="517"/>
                  </a:lnTo>
                  <a:lnTo>
                    <a:pt x="85" y="503"/>
                  </a:lnTo>
                  <a:lnTo>
                    <a:pt x="97" y="490"/>
                  </a:lnTo>
                  <a:lnTo>
                    <a:pt x="112" y="479"/>
                  </a:lnTo>
                  <a:lnTo>
                    <a:pt x="128" y="469"/>
                  </a:lnTo>
                  <a:lnTo>
                    <a:pt x="144" y="460"/>
                  </a:lnTo>
                  <a:lnTo>
                    <a:pt x="161" y="454"/>
                  </a:lnTo>
                  <a:lnTo>
                    <a:pt x="178" y="448"/>
                  </a:lnTo>
                  <a:lnTo>
                    <a:pt x="186" y="446"/>
                  </a:lnTo>
                  <a:lnTo>
                    <a:pt x="196" y="445"/>
                  </a:lnTo>
                  <a:lnTo>
                    <a:pt x="205" y="444"/>
                  </a:lnTo>
                  <a:lnTo>
                    <a:pt x="214" y="444"/>
                  </a:lnTo>
                  <a:lnTo>
                    <a:pt x="224" y="444"/>
                  </a:lnTo>
                  <a:lnTo>
                    <a:pt x="234" y="445"/>
                  </a:lnTo>
                  <a:lnTo>
                    <a:pt x="243" y="447"/>
                  </a:lnTo>
                  <a:lnTo>
                    <a:pt x="253" y="449"/>
                  </a:lnTo>
                  <a:lnTo>
                    <a:pt x="263" y="451"/>
                  </a:lnTo>
                  <a:lnTo>
                    <a:pt x="272" y="456"/>
                  </a:lnTo>
                  <a:lnTo>
                    <a:pt x="281" y="459"/>
                  </a:lnTo>
                  <a:lnTo>
                    <a:pt x="291" y="464"/>
                  </a:lnTo>
                  <a:lnTo>
                    <a:pt x="300" y="470"/>
                  </a:lnTo>
                  <a:lnTo>
                    <a:pt x="309" y="475"/>
                  </a:lnTo>
                  <a:lnTo>
                    <a:pt x="317" y="481"/>
                  </a:lnTo>
                  <a:lnTo>
                    <a:pt x="327" y="489"/>
                  </a:lnTo>
                  <a:lnTo>
                    <a:pt x="344" y="505"/>
                  </a:lnTo>
                  <a:lnTo>
                    <a:pt x="360" y="522"/>
                  </a:lnTo>
                  <a:lnTo>
                    <a:pt x="367" y="534"/>
                  </a:lnTo>
                  <a:lnTo>
                    <a:pt x="373" y="545"/>
                  </a:lnTo>
                  <a:lnTo>
                    <a:pt x="378" y="556"/>
                  </a:lnTo>
                  <a:lnTo>
                    <a:pt x="383" y="569"/>
                  </a:lnTo>
                  <a:lnTo>
                    <a:pt x="386" y="582"/>
                  </a:lnTo>
                  <a:lnTo>
                    <a:pt x="388" y="595"/>
                  </a:lnTo>
                  <a:lnTo>
                    <a:pt x="390" y="609"/>
                  </a:lnTo>
                  <a:lnTo>
                    <a:pt x="390" y="622"/>
                  </a:lnTo>
                  <a:lnTo>
                    <a:pt x="389" y="640"/>
                  </a:lnTo>
                  <a:lnTo>
                    <a:pt x="387" y="658"/>
                  </a:lnTo>
                  <a:lnTo>
                    <a:pt x="383" y="676"/>
                  </a:lnTo>
                  <a:lnTo>
                    <a:pt x="376" y="693"/>
                  </a:lnTo>
                  <a:lnTo>
                    <a:pt x="369" y="708"/>
                  </a:lnTo>
                  <a:lnTo>
                    <a:pt x="359" y="723"/>
                  </a:lnTo>
                  <a:lnTo>
                    <a:pt x="350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8" y="802"/>
                  </a:lnTo>
                  <a:lnTo>
                    <a:pt x="210" y="802"/>
                  </a:lnTo>
                  <a:close/>
                  <a:moveTo>
                    <a:pt x="390" y="515"/>
                  </a:moveTo>
                  <a:lnTo>
                    <a:pt x="389" y="511"/>
                  </a:lnTo>
                  <a:lnTo>
                    <a:pt x="388" y="508"/>
                  </a:lnTo>
                  <a:lnTo>
                    <a:pt x="269" y="240"/>
                  </a:lnTo>
                  <a:lnTo>
                    <a:pt x="268" y="238"/>
                  </a:lnTo>
                  <a:lnTo>
                    <a:pt x="266" y="236"/>
                  </a:lnTo>
                  <a:lnTo>
                    <a:pt x="208" y="178"/>
                  </a:lnTo>
                  <a:lnTo>
                    <a:pt x="154" y="31"/>
                  </a:lnTo>
                  <a:lnTo>
                    <a:pt x="153" y="28"/>
                  </a:lnTo>
                  <a:lnTo>
                    <a:pt x="151" y="26"/>
                  </a:lnTo>
                  <a:lnTo>
                    <a:pt x="145" y="20"/>
                  </a:lnTo>
                  <a:lnTo>
                    <a:pt x="137" y="15"/>
                  </a:lnTo>
                  <a:lnTo>
                    <a:pt x="129" y="11"/>
                  </a:lnTo>
                  <a:lnTo>
                    <a:pt x="119" y="6"/>
                  </a:lnTo>
                  <a:lnTo>
                    <a:pt x="109" y="4"/>
                  </a:lnTo>
                  <a:lnTo>
                    <a:pt x="100" y="2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66" y="0"/>
                  </a:lnTo>
                  <a:lnTo>
                    <a:pt x="56" y="2"/>
                  </a:lnTo>
                  <a:lnTo>
                    <a:pt x="45" y="4"/>
                  </a:lnTo>
                  <a:lnTo>
                    <a:pt x="35" y="6"/>
                  </a:lnTo>
                  <a:lnTo>
                    <a:pt x="27" y="11"/>
                  </a:lnTo>
                  <a:lnTo>
                    <a:pt x="18" y="15"/>
                  </a:lnTo>
                  <a:lnTo>
                    <a:pt x="11" y="20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263"/>
                  </a:lnTo>
                  <a:lnTo>
                    <a:pt x="14" y="265"/>
                  </a:lnTo>
                  <a:lnTo>
                    <a:pt x="28" y="267"/>
                  </a:lnTo>
                  <a:lnTo>
                    <a:pt x="42" y="270"/>
                  </a:lnTo>
                  <a:lnTo>
                    <a:pt x="55" y="273"/>
                  </a:lnTo>
                  <a:lnTo>
                    <a:pt x="66" y="278"/>
                  </a:lnTo>
                  <a:lnTo>
                    <a:pt x="77" y="282"/>
                  </a:lnTo>
                  <a:lnTo>
                    <a:pt x="88" y="287"/>
                  </a:lnTo>
                  <a:lnTo>
                    <a:pt x="97" y="293"/>
                  </a:lnTo>
                  <a:lnTo>
                    <a:pt x="106" y="299"/>
                  </a:lnTo>
                  <a:lnTo>
                    <a:pt x="114" y="306"/>
                  </a:lnTo>
                  <a:lnTo>
                    <a:pt x="120" y="312"/>
                  </a:lnTo>
                  <a:lnTo>
                    <a:pt x="125" y="320"/>
                  </a:lnTo>
                  <a:lnTo>
                    <a:pt x="130" y="327"/>
                  </a:lnTo>
                  <a:lnTo>
                    <a:pt x="133" y="336"/>
                  </a:lnTo>
                  <a:lnTo>
                    <a:pt x="134" y="343"/>
                  </a:lnTo>
                  <a:lnTo>
                    <a:pt x="135" y="352"/>
                  </a:lnTo>
                  <a:lnTo>
                    <a:pt x="135" y="355"/>
                  </a:lnTo>
                  <a:lnTo>
                    <a:pt x="134" y="358"/>
                  </a:lnTo>
                  <a:lnTo>
                    <a:pt x="133" y="360"/>
                  </a:lnTo>
                  <a:lnTo>
                    <a:pt x="131" y="362"/>
                  </a:lnTo>
                  <a:lnTo>
                    <a:pt x="129" y="365"/>
                  </a:lnTo>
                  <a:lnTo>
                    <a:pt x="125" y="366"/>
                  </a:lnTo>
                  <a:lnTo>
                    <a:pt x="123" y="367"/>
                  </a:lnTo>
                  <a:lnTo>
                    <a:pt x="120" y="367"/>
                  </a:lnTo>
                  <a:lnTo>
                    <a:pt x="117" y="367"/>
                  </a:lnTo>
                  <a:lnTo>
                    <a:pt x="115" y="366"/>
                  </a:lnTo>
                  <a:lnTo>
                    <a:pt x="111" y="365"/>
                  </a:lnTo>
                  <a:lnTo>
                    <a:pt x="109" y="362"/>
                  </a:lnTo>
                  <a:lnTo>
                    <a:pt x="107" y="360"/>
                  </a:lnTo>
                  <a:lnTo>
                    <a:pt x="106" y="358"/>
                  </a:lnTo>
                  <a:lnTo>
                    <a:pt x="105" y="355"/>
                  </a:lnTo>
                  <a:lnTo>
                    <a:pt x="105" y="352"/>
                  </a:lnTo>
                  <a:lnTo>
                    <a:pt x="105" y="347"/>
                  </a:lnTo>
                  <a:lnTo>
                    <a:pt x="103" y="342"/>
                  </a:lnTo>
                  <a:lnTo>
                    <a:pt x="101" y="338"/>
                  </a:lnTo>
                  <a:lnTo>
                    <a:pt x="97" y="333"/>
                  </a:lnTo>
                  <a:lnTo>
                    <a:pt x="93" y="328"/>
                  </a:lnTo>
                  <a:lnTo>
                    <a:pt x="89" y="324"/>
                  </a:lnTo>
                  <a:lnTo>
                    <a:pt x="82" y="320"/>
                  </a:lnTo>
                  <a:lnTo>
                    <a:pt x="76" y="315"/>
                  </a:lnTo>
                  <a:lnTo>
                    <a:pt x="61" y="308"/>
                  </a:lnTo>
                  <a:lnTo>
                    <a:pt x="43" y="301"/>
                  </a:lnTo>
                  <a:lnTo>
                    <a:pt x="22" y="297"/>
                  </a:lnTo>
                  <a:lnTo>
                    <a:pt x="0" y="293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27"/>
                  </a:lnTo>
                  <a:lnTo>
                    <a:pt x="2" y="648"/>
                  </a:lnTo>
                  <a:lnTo>
                    <a:pt x="5" y="669"/>
                  </a:lnTo>
                  <a:lnTo>
                    <a:pt x="11" y="688"/>
                  </a:lnTo>
                  <a:lnTo>
                    <a:pt x="18" y="707"/>
                  </a:lnTo>
                  <a:lnTo>
                    <a:pt x="27" y="725"/>
                  </a:lnTo>
                  <a:lnTo>
                    <a:pt x="37" y="742"/>
                  </a:lnTo>
                  <a:lnTo>
                    <a:pt x="49" y="758"/>
                  </a:lnTo>
                  <a:lnTo>
                    <a:pt x="63" y="772"/>
                  </a:lnTo>
                  <a:lnTo>
                    <a:pt x="78" y="786"/>
                  </a:lnTo>
                  <a:lnTo>
                    <a:pt x="94" y="798"/>
                  </a:lnTo>
                  <a:lnTo>
                    <a:pt x="111" y="807"/>
                  </a:lnTo>
                  <a:lnTo>
                    <a:pt x="130" y="816"/>
                  </a:lnTo>
                  <a:lnTo>
                    <a:pt x="149" y="823"/>
                  </a:lnTo>
                  <a:lnTo>
                    <a:pt x="168" y="829"/>
                  </a:lnTo>
                  <a:lnTo>
                    <a:pt x="189" y="831"/>
                  </a:lnTo>
                  <a:lnTo>
                    <a:pt x="210" y="832"/>
                  </a:lnTo>
                  <a:lnTo>
                    <a:pt x="221" y="832"/>
                  </a:lnTo>
                  <a:lnTo>
                    <a:pt x="232" y="831"/>
                  </a:lnTo>
                  <a:lnTo>
                    <a:pt x="242" y="830"/>
                  </a:lnTo>
                  <a:lnTo>
                    <a:pt x="253" y="828"/>
                  </a:lnTo>
                  <a:lnTo>
                    <a:pt x="272" y="823"/>
                  </a:lnTo>
                  <a:lnTo>
                    <a:pt x="292" y="816"/>
                  </a:lnTo>
                  <a:lnTo>
                    <a:pt x="311" y="807"/>
                  </a:lnTo>
                  <a:lnTo>
                    <a:pt x="328" y="797"/>
                  </a:lnTo>
                  <a:lnTo>
                    <a:pt x="344" y="785"/>
                  </a:lnTo>
                  <a:lnTo>
                    <a:pt x="359" y="771"/>
                  </a:lnTo>
                  <a:lnTo>
                    <a:pt x="372" y="756"/>
                  </a:lnTo>
                  <a:lnTo>
                    <a:pt x="385" y="740"/>
                  </a:lnTo>
                  <a:lnTo>
                    <a:pt x="396" y="723"/>
                  </a:lnTo>
                  <a:lnTo>
                    <a:pt x="404" y="704"/>
                  </a:lnTo>
                  <a:lnTo>
                    <a:pt x="411" y="685"/>
                  </a:lnTo>
                  <a:lnTo>
                    <a:pt x="416" y="665"/>
                  </a:lnTo>
                  <a:lnTo>
                    <a:pt x="418" y="654"/>
                  </a:lnTo>
                  <a:lnTo>
                    <a:pt x="419" y="643"/>
                  </a:lnTo>
                  <a:lnTo>
                    <a:pt x="420" y="633"/>
                  </a:lnTo>
                  <a:lnTo>
                    <a:pt x="420" y="622"/>
                  </a:lnTo>
                  <a:lnTo>
                    <a:pt x="420" y="608"/>
                  </a:lnTo>
                  <a:lnTo>
                    <a:pt x="418" y="593"/>
                  </a:lnTo>
                  <a:lnTo>
                    <a:pt x="416" y="579"/>
                  </a:lnTo>
                  <a:lnTo>
                    <a:pt x="413" y="565"/>
                  </a:lnTo>
                  <a:lnTo>
                    <a:pt x="408" y="552"/>
                  </a:lnTo>
                  <a:lnTo>
                    <a:pt x="403" y="539"/>
                  </a:lnTo>
                  <a:lnTo>
                    <a:pt x="397" y="526"/>
                  </a:lnTo>
                  <a:lnTo>
                    <a:pt x="390" y="5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noProof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9" name="Freeform 3860">
              <a:extLst>
                <a:ext uri="{FF2B5EF4-FFF2-40B4-BE49-F238E27FC236}">
                  <a16:creationId xmlns:a16="http://schemas.microsoft.com/office/drawing/2014/main" id="{58593C21-A906-B9B6-CBDC-37B2A0AA4E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9013" y="2500313"/>
              <a:ext cx="133350" cy="265113"/>
            </a:xfrm>
            <a:custGeom>
              <a:avLst/>
              <a:gdLst>
                <a:gd name="T0" fmla="*/ 382 w 421"/>
                <a:gd name="T1" fmla="*/ 676 h 832"/>
                <a:gd name="T2" fmla="*/ 349 w 421"/>
                <a:gd name="T3" fmla="*/ 737 h 832"/>
                <a:gd name="T4" fmla="*/ 296 w 421"/>
                <a:gd name="T5" fmla="*/ 781 h 832"/>
                <a:gd name="T6" fmla="*/ 229 w 421"/>
                <a:gd name="T7" fmla="*/ 802 h 832"/>
                <a:gd name="T8" fmla="*/ 157 w 421"/>
                <a:gd name="T9" fmla="*/ 795 h 832"/>
                <a:gd name="T10" fmla="*/ 96 w 421"/>
                <a:gd name="T11" fmla="*/ 761 h 832"/>
                <a:gd name="T12" fmla="*/ 52 w 421"/>
                <a:gd name="T13" fmla="*/ 708 h 832"/>
                <a:gd name="T14" fmla="*/ 30 w 421"/>
                <a:gd name="T15" fmla="*/ 640 h 832"/>
                <a:gd name="T16" fmla="*/ 35 w 421"/>
                <a:gd name="T17" fmla="*/ 582 h 832"/>
                <a:gd name="T18" fmla="*/ 53 w 421"/>
                <a:gd name="T19" fmla="*/ 534 h 832"/>
                <a:gd name="T20" fmla="*/ 103 w 421"/>
                <a:gd name="T21" fmla="*/ 481 h 832"/>
                <a:gd name="T22" fmla="*/ 139 w 421"/>
                <a:gd name="T23" fmla="*/ 459 h 832"/>
                <a:gd name="T24" fmla="*/ 177 w 421"/>
                <a:gd name="T25" fmla="*/ 447 h 832"/>
                <a:gd name="T26" fmla="*/ 216 w 421"/>
                <a:gd name="T27" fmla="*/ 444 h 832"/>
                <a:gd name="T28" fmla="*/ 260 w 421"/>
                <a:gd name="T29" fmla="*/ 454 h 832"/>
                <a:gd name="T30" fmla="*/ 322 w 421"/>
                <a:gd name="T31" fmla="*/ 490 h 832"/>
                <a:gd name="T32" fmla="*/ 368 w 421"/>
                <a:gd name="T33" fmla="*/ 546 h 832"/>
                <a:gd name="T34" fmla="*/ 390 w 421"/>
                <a:gd name="T35" fmla="*/ 607 h 832"/>
                <a:gd name="T36" fmla="*/ 332 w 421"/>
                <a:gd name="T37" fmla="*/ 0 h 832"/>
                <a:gd name="T38" fmla="*/ 292 w 421"/>
                <a:gd name="T39" fmla="*/ 11 h 832"/>
                <a:gd name="T40" fmla="*/ 267 w 421"/>
                <a:gd name="T41" fmla="*/ 28 h 832"/>
                <a:gd name="T42" fmla="*/ 153 w 421"/>
                <a:gd name="T43" fmla="*/ 238 h 832"/>
                <a:gd name="T44" fmla="*/ 30 w 421"/>
                <a:gd name="T45" fmla="*/ 514 h 832"/>
                <a:gd name="T46" fmla="*/ 8 w 421"/>
                <a:gd name="T47" fmla="*/ 565 h 832"/>
                <a:gd name="T48" fmla="*/ 0 w 421"/>
                <a:gd name="T49" fmla="*/ 622 h 832"/>
                <a:gd name="T50" fmla="*/ 5 w 421"/>
                <a:gd name="T51" fmla="*/ 665 h 832"/>
                <a:gd name="T52" fmla="*/ 36 w 421"/>
                <a:gd name="T53" fmla="*/ 740 h 832"/>
                <a:gd name="T54" fmla="*/ 93 w 421"/>
                <a:gd name="T55" fmla="*/ 797 h 832"/>
                <a:gd name="T56" fmla="*/ 168 w 421"/>
                <a:gd name="T57" fmla="*/ 828 h 832"/>
                <a:gd name="T58" fmla="*/ 211 w 421"/>
                <a:gd name="T59" fmla="*/ 832 h 832"/>
                <a:gd name="T60" fmla="*/ 291 w 421"/>
                <a:gd name="T61" fmla="*/ 816 h 832"/>
                <a:gd name="T62" fmla="*/ 358 w 421"/>
                <a:gd name="T63" fmla="*/ 772 h 832"/>
                <a:gd name="T64" fmla="*/ 403 w 421"/>
                <a:gd name="T65" fmla="*/ 708 h 832"/>
                <a:gd name="T66" fmla="*/ 421 w 421"/>
                <a:gd name="T67" fmla="*/ 627 h 832"/>
                <a:gd name="T68" fmla="*/ 398 w 421"/>
                <a:gd name="T69" fmla="*/ 297 h 832"/>
                <a:gd name="T70" fmla="*/ 337 w 421"/>
                <a:gd name="T71" fmla="*/ 320 h 832"/>
                <a:gd name="T72" fmla="*/ 320 w 421"/>
                <a:gd name="T73" fmla="*/ 338 h 832"/>
                <a:gd name="T74" fmla="*/ 316 w 421"/>
                <a:gd name="T75" fmla="*/ 355 h 832"/>
                <a:gd name="T76" fmla="*/ 309 w 421"/>
                <a:gd name="T77" fmla="*/ 365 h 832"/>
                <a:gd name="T78" fmla="*/ 297 w 421"/>
                <a:gd name="T79" fmla="*/ 367 h 832"/>
                <a:gd name="T80" fmla="*/ 288 w 421"/>
                <a:gd name="T81" fmla="*/ 360 h 832"/>
                <a:gd name="T82" fmla="*/ 286 w 421"/>
                <a:gd name="T83" fmla="*/ 343 h 832"/>
                <a:gd name="T84" fmla="*/ 301 w 421"/>
                <a:gd name="T85" fmla="*/ 312 h 832"/>
                <a:gd name="T86" fmla="*/ 333 w 421"/>
                <a:gd name="T87" fmla="*/ 287 h 832"/>
                <a:gd name="T88" fmla="*/ 379 w 421"/>
                <a:gd name="T89" fmla="*/ 270 h 832"/>
                <a:gd name="T90" fmla="*/ 421 w 421"/>
                <a:gd name="T91" fmla="*/ 36 h 832"/>
                <a:gd name="T92" fmla="*/ 417 w 421"/>
                <a:gd name="T93" fmla="*/ 26 h 832"/>
                <a:gd name="T94" fmla="*/ 384 w 421"/>
                <a:gd name="T95" fmla="*/ 6 h 832"/>
                <a:gd name="T96" fmla="*/ 343 w 421"/>
                <a:gd name="T9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1" h="832">
                  <a:moveTo>
                    <a:pt x="391" y="622"/>
                  </a:moveTo>
                  <a:lnTo>
                    <a:pt x="390" y="640"/>
                  </a:lnTo>
                  <a:lnTo>
                    <a:pt x="386" y="658"/>
                  </a:lnTo>
                  <a:lnTo>
                    <a:pt x="382" y="676"/>
                  </a:lnTo>
                  <a:lnTo>
                    <a:pt x="377" y="693"/>
                  </a:lnTo>
                  <a:lnTo>
                    <a:pt x="369" y="708"/>
                  </a:lnTo>
                  <a:lnTo>
                    <a:pt x="360" y="723"/>
                  </a:lnTo>
                  <a:lnTo>
                    <a:pt x="349" y="737"/>
                  </a:lnTo>
                  <a:lnTo>
                    <a:pt x="338" y="749"/>
                  </a:lnTo>
                  <a:lnTo>
                    <a:pt x="325" y="761"/>
                  </a:lnTo>
                  <a:lnTo>
                    <a:pt x="311" y="772"/>
                  </a:lnTo>
                  <a:lnTo>
                    <a:pt x="296" y="781"/>
                  </a:lnTo>
                  <a:lnTo>
                    <a:pt x="280" y="788"/>
                  </a:lnTo>
                  <a:lnTo>
                    <a:pt x="264" y="795"/>
                  </a:lnTo>
                  <a:lnTo>
                    <a:pt x="247" y="799"/>
                  </a:lnTo>
                  <a:lnTo>
                    <a:pt x="229" y="802"/>
                  </a:lnTo>
                  <a:lnTo>
                    <a:pt x="211" y="802"/>
                  </a:lnTo>
                  <a:lnTo>
                    <a:pt x="192" y="802"/>
                  </a:lnTo>
                  <a:lnTo>
                    <a:pt x="174" y="799"/>
                  </a:lnTo>
                  <a:lnTo>
                    <a:pt x="157" y="795"/>
                  </a:lnTo>
                  <a:lnTo>
                    <a:pt x="140" y="788"/>
                  </a:lnTo>
                  <a:lnTo>
                    <a:pt x="125" y="781"/>
                  </a:lnTo>
                  <a:lnTo>
                    <a:pt x="110" y="772"/>
                  </a:lnTo>
                  <a:lnTo>
                    <a:pt x="96" y="761"/>
                  </a:lnTo>
                  <a:lnTo>
                    <a:pt x="83" y="749"/>
                  </a:lnTo>
                  <a:lnTo>
                    <a:pt x="71" y="737"/>
                  </a:lnTo>
                  <a:lnTo>
                    <a:pt x="60" y="723"/>
                  </a:lnTo>
                  <a:lnTo>
                    <a:pt x="52" y="708"/>
                  </a:lnTo>
                  <a:lnTo>
                    <a:pt x="44" y="693"/>
                  </a:lnTo>
                  <a:lnTo>
                    <a:pt x="38" y="676"/>
                  </a:lnTo>
                  <a:lnTo>
                    <a:pt x="34" y="658"/>
                  </a:lnTo>
                  <a:lnTo>
                    <a:pt x="30" y="640"/>
                  </a:lnTo>
                  <a:lnTo>
                    <a:pt x="30" y="622"/>
                  </a:lnTo>
                  <a:lnTo>
                    <a:pt x="30" y="609"/>
                  </a:lnTo>
                  <a:lnTo>
                    <a:pt x="33" y="595"/>
                  </a:lnTo>
                  <a:lnTo>
                    <a:pt x="35" y="582"/>
                  </a:lnTo>
                  <a:lnTo>
                    <a:pt x="38" y="569"/>
                  </a:lnTo>
                  <a:lnTo>
                    <a:pt x="42" y="556"/>
                  </a:lnTo>
                  <a:lnTo>
                    <a:pt x="48" y="545"/>
                  </a:lnTo>
                  <a:lnTo>
                    <a:pt x="53" y="534"/>
                  </a:lnTo>
                  <a:lnTo>
                    <a:pt x="60" y="522"/>
                  </a:lnTo>
                  <a:lnTo>
                    <a:pt x="77" y="505"/>
                  </a:lnTo>
                  <a:lnTo>
                    <a:pt x="94" y="489"/>
                  </a:lnTo>
                  <a:lnTo>
                    <a:pt x="103" y="481"/>
                  </a:lnTo>
                  <a:lnTo>
                    <a:pt x="112" y="475"/>
                  </a:lnTo>
                  <a:lnTo>
                    <a:pt x="121" y="470"/>
                  </a:lnTo>
                  <a:lnTo>
                    <a:pt x="130" y="464"/>
                  </a:lnTo>
                  <a:lnTo>
                    <a:pt x="139" y="459"/>
                  </a:lnTo>
                  <a:lnTo>
                    <a:pt x="148" y="456"/>
                  </a:lnTo>
                  <a:lnTo>
                    <a:pt x="158" y="451"/>
                  </a:lnTo>
                  <a:lnTo>
                    <a:pt x="168" y="449"/>
                  </a:lnTo>
                  <a:lnTo>
                    <a:pt x="177" y="447"/>
                  </a:lnTo>
                  <a:lnTo>
                    <a:pt x="187" y="445"/>
                  </a:lnTo>
                  <a:lnTo>
                    <a:pt x="197" y="444"/>
                  </a:lnTo>
                  <a:lnTo>
                    <a:pt x="206" y="444"/>
                  </a:lnTo>
                  <a:lnTo>
                    <a:pt x="216" y="444"/>
                  </a:lnTo>
                  <a:lnTo>
                    <a:pt x="225" y="445"/>
                  </a:lnTo>
                  <a:lnTo>
                    <a:pt x="234" y="446"/>
                  </a:lnTo>
                  <a:lnTo>
                    <a:pt x="243" y="448"/>
                  </a:lnTo>
                  <a:lnTo>
                    <a:pt x="260" y="454"/>
                  </a:lnTo>
                  <a:lnTo>
                    <a:pt x="277" y="460"/>
                  </a:lnTo>
                  <a:lnTo>
                    <a:pt x="293" y="469"/>
                  </a:lnTo>
                  <a:lnTo>
                    <a:pt x="308" y="479"/>
                  </a:lnTo>
                  <a:lnTo>
                    <a:pt x="322" y="490"/>
                  </a:lnTo>
                  <a:lnTo>
                    <a:pt x="336" y="503"/>
                  </a:lnTo>
                  <a:lnTo>
                    <a:pt x="348" y="517"/>
                  </a:lnTo>
                  <a:lnTo>
                    <a:pt x="359" y="531"/>
                  </a:lnTo>
                  <a:lnTo>
                    <a:pt x="368" y="546"/>
                  </a:lnTo>
                  <a:lnTo>
                    <a:pt x="376" y="561"/>
                  </a:lnTo>
                  <a:lnTo>
                    <a:pt x="382" y="576"/>
                  </a:lnTo>
                  <a:lnTo>
                    <a:pt x="386" y="592"/>
                  </a:lnTo>
                  <a:lnTo>
                    <a:pt x="390" y="607"/>
                  </a:lnTo>
                  <a:lnTo>
                    <a:pt x="391" y="622"/>
                  </a:lnTo>
                  <a:lnTo>
                    <a:pt x="391" y="622"/>
                  </a:lnTo>
                  <a:close/>
                  <a:moveTo>
                    <a:pt x="343" y="0"/>
                  </a:moveTo>
                  <a:lnTo>
                    <a:pt x="332" y="0"/>
                  </a:lnTo>
                  <a:lnTo>
                    <a:pt x="321" y="2"/>
                  </a:lnTo>
                  <a:lnTo>
                    <a:pt x="310" y="4"/>
                  </a:lnTo>
                  <a:lnTo>
                    <a:pt x="301" y="6"/>
                  </a:lnTo>
                  <a:lnTo>
                    <a:pt x="292" y="11"/>
                  </a:lnTo>
                  <a:lnTo>
                    <a:pt x="284" y="15"/>
                  </a:lnTo>
                  <a:lnTo>
                    <a:pt x="276" y="20"/>
                  </a:lnTo>
                  <a:lnTo>
                    <a:pt x="270" y="26"/>
                  </a:lnTo>
                  <a:lnTo>
                    <a:pt x="267" y="28"/>
                  </a:lnTo>
                  <a:lnTo>
                    <a:pt x="266" y="31"/>
                  </a:lnTo>
                  <a:lnTo>
                    <a:pt x="213" y="178"/>
                  </a:lnTo>
                  <a:lnTo>
                    <a:pt x="155" y="236"/>
                  </a:lnTo>
                  <a:lnTo>
                    <a:pt x="153" y="238"/>
                  </a:lnTo>
                  <a:lnTo>
                    <a:pt x="152" y="240"/>
                  </a:lnTo>
                  <a:lnTo>
                    <a:pt x="31" y="510"/>
                  </a:lnTo>
                  <a:lnTo>
                    <a:pt x="31" y="513"/>
                  </a:lnTo>
                  <a:lnTo>
                    <a:pt x="30" y="514"/>
                  </a:lnTo>
                  <a:lnTo>
                    <a:pt x="24" y="525"/>
                  </a:lnTo>
                  <a:lnTo>
                    <a:pt x="18" y="538"/>
                  </a:lnTo>
                  <a:lnTo>
                    <a:pt x="12" y="551"/>
                  </a:lnTo>
                  <a:lnTo>
                    <a:pt x="8" y="565"/>
                  </a:lnTo>
                  <a:lnTo>
                    <a:pt x="5" y="579"/>
                  </a:lnTo>
                  <a:lnTo>
                    <a:pt x="3" y="593"/>
                  </a:lnTo>
                  <a:lnTo>
                    <a:pt x="0" y="607"/>
                  </a:lnTo>
                  <a:lnTo>
                    <a:pt x="0" y="622"/>
                  </a:lnTo>
                  <a:lnTo>
                    <a:pt x="0" y="633"/>
                  </a:lnTo>
                  <a:lnTo>
                    <a:pt x="1" y="643"/>
                  </a:lnTo>
                  <a:lnTo>
                    <a:pt x="3" y="654"/>
                  </a:lnTo>
                  <a:lnTo>
                    <a:pt x="5" y="665"/>
                  </a:lnTo>
                  <a:lnTo>
                    <a:pt x="9" y="685"/>
                  </a:lnTo>
                  <a:lnTo>
                    <a:pt x="16" y="704"/>
                  </a:lnTo>
                  <a:lnTo>
                    <a:pt x="25" y="723"/>
                  </a:lnTo>
                  <a:lnTo>
                    <a:pt x="36" y="740"/>
                  </a:lnTo>
                  <a:lnTo>
                    <a:pt x="48" y="756"/>
                  </a:lnTo>
                  <a:lnTo>
                    <a:pt x="62" y="771"/>
                  </a:lnTo>
                  <a:lnTo>
                    <a:pt x="77" y="785"/>
                  </a:lnTo>
                  <a:lnTo>
                    <a:pt x="93" y="797"/>
                  </a:lnTo>
                  <a:lnTo>
                    <a:pt x="110" y="807"/>
                  </a:lnTo>
                  <a:lnTo>
                    <a:pt x="128" y="816"/>
                  </a:lnTo>
                  <a:lnTo>
                    <a:pt x="147" y="823"/>
                  </a:lnTo>
                  <a:lnTo>
                    <a:pt x="168" y="828"/>
                  </a:lnTo>
                  <a:lnTo>
                    <a:pt x="178" y="830"/>
                  </a:lnTo>
                  <a:lnTo>
                    <a:pt x="189" y="831"/>
                  </a:lnTo>
                  <a:lnTo>
                    <a:pt x="200" y="832"/>
                  </a:lnTo>
                  <a:lnTo>
                    <a:pt x="211" y="832"/>
                  </a:lnTo>
                  <a:lnTo>
                    <a:pt x="232" y="831"/>
                  </a:lnTo>
                  <a:lnTo>
                    <a:pt x="252" y="829"/>
                  </a:lnTo>
                  <a:lnTo>
                    <a:pt x="272" y="823"/>
                  </a:lnTo>
                  <a:lnTo>
                    <a:pt x="291" y="816"/>
                  </a:lnTo>
                  <a:lnTo>
                    <a:pt x="309" y="807"/>
                  </a:lnTo>
                  <a:lnTo>
                    <a:pt x="326" y="798"/>
                  </a:lnTo>
                  <a:lnTo>
                    <a:pt x="343" y="786"/>
                  </a:lnTo>
                  <a:lnTo>
                    <a:pt x="358" y="772"/>
                  </a:lnTo>
                  <a:lnTo>
                    <a:pt x="370" y="758"/>
                  </a:lnTo>
                  <a:lnTo>
                    <a:pt x="383" y="742"/>
                  </a:lnTo>
                  <a:lnTo>
                    <a:pt x="394" y="725"/>
                  </a:lnTo>
                  <a:lnTo>
                    <a:pt x="403" y="708"/>
                  </a:lnTo>
                  <a:lnTo>
                    <a:pt x="410" y="688"/>
                  </a:lnTo>
                  <a:lnTo>
                    <a:pt x="415" y="669"/>
                  </a:lnTo>
                  <a:lnTo>
                    <a:pt x="419" y="648"/>
                  </a:lnTo>
                  <a:lnTo>
                    <a:pt x="421" y="627"/>
                  </a:lnTo>
                  <a:lnTo>
                    <a:pt x="421" y="626"/>
                  </a:lnTo>
                  <a:lnTo>
                    <a:pt x="421" y="626"/>
                  </a:lnTo>
                  <a:lnTo>
                    <a:pt x="421" y="293"/>
                  </a:lnTo>
                  <a:lnTo>
                    <a:pt x="398" y="297"/>
                  </a:lnTo>
                  <a:lnTo>
                    <a:pt x="377" y="301"/>
                  </a:lnTo>
                  <a:lnTo>
                    <a:pt x="360" y="308"/>
                  </a:lnTo>
                  <a:lnTo>
                    <a:pt x="344" y="315"/>
                  </a:lnTo>
                  <a:lnTo>
                    <a:pt x="337" y="320"/>
                  </a:lnTo>
                  <a:lnTo>
                    <a:pt x="332" y="324"/>
                  </a:lnTo>
                  <a:lnTo>
                    <a:pt x="328" y="328"/>
                  </a:lnTo>
                  <a:lnTo>
                    <a:pt x="323" y="333"/>
                  </a:lnTo>
                  <a:lnTo>
                    <a:pt x="320" y="338"/>
                  </a:lnTo>
                  <a:lnTo>
                    <a:pt x="318" y="342"/>
                  </a:lnTo>
                  <a:lnTo>
                    <a:pt x="316" y="347"/>
                  </a:lnTo>
                  <a:lnTo>
                    <a:pt x="316" y="352"/>
                  </a:lnTo>
                  <a:lnTo>
                    <a:pt x="316" y="355"/>
                  </a:lnTo>
                  <a:lnTo>
                    <a:pt x="315" y="358"/>
                  </a:lnTo>
                  <a:lnTo>
                    <a:pt x="312" y="360"/>
                  </a:lnTo>
                  <a:lnTo>
                    <a:pt x="311" y="362"/>
                  </a:lnTo>
                  <a:lnTo>
                    <a:pt x="309" y="365"/>
                  </a:lnTo>
                  <a:lnTo>
                    <a:pt x="306" y="366"/>
                  </a:lnTo>
                  <a:lnTo>
                    <a:pt x="304" y="367"/>
                  </a:lnTo>
                  <a:lnTo>
                    <a:pt x="301" y="367"/>
                  </a:lnTo>
                  <a:lnTo>
                    <a:pt x="297" y="367"/>
                  </a:lnTo>
                  <a:lnTo>
                    <a:pt x="294" y="366"/>
                  </a:lnTo>
                  <a:lnTo>
                    <a:pt x="292" y="365"/>
                  </a:lnTo>
                  <a:lnTo>
                    <a:pt x="290" y="362"/>
                  </a:lnTo>
                  <a:lnTo>
                    <a:pt x="288" y="360"/>
                  </a:lnTo>
                  <a:lnTo>
                    <a:pt x="287" y="358"/>
                  </a:lnTo>
                  <a:lnTo>
                    <a:pt x="286" y="355"/>
                  </a:lnTo>
                  <a:lnTo>
                    <a:pt x="286" y="352"/>
                  </a:lnTo>
                  <a:lnTo>
                    <a:pt x="286" y="343"/>
                  </a:lnTo>
                  <a:lnTo>
                    <a:pt x="288" y="336"/>
                  </a:lnTo>
                  <a:lnTo>
                    <a:pt x="291" y="327"/>
                  </a:lnTo>
                  <a:lnTo>
                    <a:pt x="295" y="320"/>
                  </a:lnTo>
                  <a:lnTo>
                    <a:pt x="301" y="312"/>
                  </a:lnTo>
                  <a:lnTo>
                    <a:pt x="307" y="306"/>
                  </a:lnTo>
                  <a:lnTo>
                    <a:pt x="315" y="299"/>
                  </a:lnTo>
                  <a:lnTo>
                    <a:pt x="323" y="293"/>
                  </a:lnTo>
                  <a:lnTo>
                    <a:pt x="333" y="287"/>
                  </a:lnTo>
                  <a:lnTo>
                    <a:pt x="344" y="282"/>
                  </a:lnTo>
                  <a:lnTo>
                    <a:pt x="354" y="278"/>
                  </a:lnTo>
                  <a:lnTo>
                    <a:pt x="366" y="273"/>
                  </a:lnTo>
                  <a:lnTo>
                    <a:pt x="379" y="270"/>
                  </a:lnTo>
                  <a:lnTo>
                    <a:pt x="392" y="267"/>
                  </a:lnTo>
                  <a:lnTo>
                    <a:pt x="406" y="265"/>
                  </a:lnTo>
                  <a:lnTo>
                    <a:pt x="421" y="263"/>
                  </a:lnTo>
                  <a:lnTo>
                    <a:pt x="421" y="36"/>
                  </a:lnTo>
                  <a:lnTo>
                    <a:pt x="421" y="33"/>
                  </a:lnTo>
                  <a:lnTo>
                    <a:pt x="420" y="31"/>
                  </a:lnTo>
                  <a:lnTo>
                    <a:pt x="419" y="28"/>
                  </a:lnTo>
                  <a:lnTo>
                    <a:pt x="417" y="26"/>
                  </a:lnTo>
                  <a:lnTo>
                    <a:pt x="410" y="20"/>
                  </a:lnTo>
                  <a:lnTo>
                    <a:pt x="403" y="15"/>
                  </a:lnTo>
                  <a:lnTo>
                    <a:pt x="394" y="11"/>
                  </a:lnTo>
                  <a:lnTo>
                    <a:pt x="384" y="6"/>
                  </a:lnTo>
                  <a:lnTo>
                    <a:pt x="375" y="4"/>
                  </a:lnTo>
                  <a:lnTo>
                    <a:pt x="365" y="2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noProof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0" name="Freeform 3861">
              <a:extLst>
                <a:ext uri="{FF2B5EF4-FFF2-40B4-BE49-F238E27FC236}">
                  <a16:creationId xmlns:a16="http://schemas.microsoft.com/office/drawing/2014/main" id="{CD577EE7-2947-1C22-2F53-6246E877B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825" y="2659063"/>
              <a:ext cx="46038" cy="46038"/>
            </a:xfrm>
            <a:custGeom>
              <a:avLst/>
              <a:gdLst>
                <a:gd name="T0" fmla="*/ 2 w 144"/>
                <a:gd name="T1" fmla="*/ 132 h 143"/>
                <a:gd name="T2" fmla="*/ 4 w 144"/>
                <a:gd name="T3" fmla="*/ 137 h 143"/>
                <a:gd name="T4" fmla="*/ 7 w 144"/>
                <a:gd name="T5" fmla="*/ 140 h 143"/>
                <a:gd name="T6" fmla="*/ 12 w 144"/>
                <a:gd name="T7" fmla="*/ 143 h 143"/>
                <a:gd name="T8" fmla="*/ 19 w 144"/>
                <a:gd name="T9" fmla="*/ 143 h 143"/>
                <a:gd name="T10" fmla="*/ 24 w 144"/>
                <a:gd name="T11" fmla="*/ 140 h 143"/>
                <a:gd name="T12" fmla="*/ 28 w 144"/>
                <a:gd name="T13" fmla="*/ 137 h 143"/>
                <a:gd name="T14" fmla="*/ 31 w 144"/>
                <a:gd name="T15" fmla="*/ 132 h 143"/>
                <a:gd name="T16" fmla="*/ 32 w 144"/>
                <a:gd name="T17" fmla="*/ 118 h 143"/>
                <a:gd name="T18" fmla="*/ 35 w 144"/>
                <a:gd name="T19" fmla="*/ 98 h 143"/>
                <a:gd name="T20" fmla="*/ 42 w 144"/>
                <a:gd name="T21" fmla="*/ 81 h 143"/>
                <a:gd name="T22" fmla="*/ 53 w 144"/>
                <a:gd name="T23" fmla="*/ 65 h 143"/>
                <a:gd name="T24" fmla="*/ 67 w 144"/>
                <a:gd name="T25" fmla="*/ 52 h 143"/>
                <a:gd name="T26" fmla="*/ 82 w 144"/>
                <a:gd name="T27" fmla="*/ 41 h 143"/>
                <a:gd name="T28" fmla="*/ 100 w 144"/>
                <a:gd name="T29" fmla="*/ 34 h 143"/>
                <a:gd name="T30" fmla="*/ 120 w 144"/>
                <a:gd name="T31" fmla="*/ 30 h 143"/>
                <a:gd name="T32" fmla="*/ 132 w 144"/>
                <a:gd name="T33" fmla="*/ 30 h 143"/>
                <a:gd name="T34" fmla="*/ 138 w 144"/>
                <a:gd name="T35" fmla="*/ 26 h 143"/>
                <a:gd name="T36" fmla="*/ 142 w 144"/>
                <a:gd name="T37" fmla="*/ 23 h 143"/>
                <a:gd name="T38" fmla="*/ 144 w 144"/>
                <a:gd name="T39" fmla="*/ 18 h 143"/>
                <a:gd name="T40" fmla="*/ 144 w 144"/>
                <a:gd name="T41" fmla="*/ 11 h 143"/>
                <a:gd name="T42" fmla="*/ 142 w 144"/>
                <a:gd name="T43" fmla="*/ 6 h 143"/>
                <a:gd name="T44" fmla="*/ 138 w 144"/>
                <a:gd name="T45" fmla="*/ 2 h 143"/>
                <a:gd name="T46" fmla="*/ 132 w 144"/>
                <a:gd name="T47" fmla="*/ 0 h 143"/>
                <a:gd name="T48" fmla="*/ 116 w 144"/>
                <a:gd name="T49" fmla="*/ 0 h 143"/>
                <a:gd name="T50" fmla="*/ 92 w 144"/>
                <a:gd name="T51" fmla="*/ 5 h 143"/>
                <a:gd name="T52" fmla="*/ 68 w 144"/>
                <a:gd name="T53" fmla="*/ 15 h 143"/>
                <a:gd name="T54" fmla="*/ 48 w 144"/>
                <a:gd name="T55" fmla="*/ 29 h 143"/>
                <a:gd name="T56" fmla="*/ 31 w 144"/>
                <a:gd name="T57" fmla="*/ 46 h 143"/>
                <a:gd name="T58" fmla="*/ 17 w 144"/>
                <a:gd name="T59" fmla="*/ 67 h 143"/>
                <a:gd name="T60" fmla="*/ 7 w 144"/>
                <a:gd name="T61" fmla="*/ 90 h 143"/>
                <a:gd name="T62" fmla="*/ 2 w 144"/>
                <a:gd name="T63" fmla="*/ 1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3">
                  <a:moveTo>
                    <a:pt x="0" y="128"/>
                  </a:moveTo>
                  <a:lnTo>
                    <a:pt x="2" y="132"/>
                  </a:lnTo>
                  <a:lnTo>
                    <a:pt x="2" y="134"/>
                  </a:lnTo>
                  <a:lnTo>
                    <a:pt x="4" y="137"/>
                  </a:lnTo>
                  <a:lnTo>
                    <a:pt x="5" y="139"/>
                  </a:lnTo>
                  <a:lnTo>
                    <a:pt x="7" y="140"/>
                  </a:lnTo>
                  <a:lnTo>
                    <a:pt x="10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9" y="143"/>
                  </a:lnTo>
                  <a:lnTo>
                    <a:pt x="22" y="142"/>
                  </a:lnTo>
                  <a:lnTo>
                    <a:pt x="24" y="140"/>
                  </a:lnTo>
                  <a:lnTo>
                    <a:pt x="26" y="139"/>
                  </a:lnTo>
                  <a:lnTo>
                    <a:pt x="28" y="137"/>
                  </a:lnTo>
                  <a:lnTo>
                    <a:pt x="29" y="134"/>
                  </a:lnTo>
                  <a:lnTo>
                    <a:pt x="31" y="132"/>
                  </a:lnTo>
                  <a:lnTo>
                    <a:pt x="31" y="128"/>
                  </a:lnTo>
                  <a:lnTo>
                    <a:pt x="32" y="118"/>
                  </a:lnTo>
                  <a:lnTo>
                    <a:pt x="33" y="108"/>
                  </a:lnTo>
                  <a:lnTo>
                    <a:pt x="35" y="98"/>
                  </a:lnTo>
                  <a:lnTo>
                    <a:pt x="39" y="90"/>
                  </a:lnTo>
                  <a:lnTo>
                    <a:pt x="42" y="81"/>
                  </a:lnTo>
                  <a:lnTo>
                    <a:pt x="48" y="73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7" y="52"/>
                  </a:lnTo>
                  <a:lnTo>
                    <a:pt x="74" y="47"/>
                  </a:lnTo>
                  <a:lnTo>
                    <a:pt x="82" y="41"/>
                  </a:lnTo>
                  <a:lnTo>
                    <a:pt x="92" y="37"/>
                  </a:lnTo>
                  <a:lnTo>
                    <a:pt x="100" y="34"/>
                  </a:lnTo>
                  <a:lnTo>
                    <a:pt x="110" y="32"/>
                  </a:lnTo>
                  <a:lnTo>
                    <a:pt x="120" y="30"/>
                  </a:lnTo>
                  <a:lnTo>
                    <a:pt x="129" y="30"/>
                  </a:lnTo>
                  <a:lnTo>
                    <a:pt x="132" y="30"/>
                  </a:lnTo>
                  <a:lnTo>
                    <a:pt x="136" y="29"/>
                  </a:lnTo>
                  <a:lnTo>
                    <a:pt x="138" y="26"/>
                  </a:lnTo>
                  <a:lnTo>
                    <a:pt x="140" y="25"/>
                  </a:lnTo>
                  <a:lnTo>
                    <a:pt x="142" y="23"/>
                  </a:lnTo>
                  <a:lnTo>
                    <a:pt x="143" y="20"/>
                  </a:lnTo>
                  <a:lnTo>
                    <a:pt x="144" y="18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3" y="8"/>
                  </a:lnTo>
                  <a:lnTo>
                    <a:pt x="142" y="6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6" y="1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16" y="0"/>
                  </a:lnTo>
                  <a:lnTo>
                    <a:pt x="103" y="2"/>
                  </a:lnTo>
                  <a:lnTo>
                    <a:pt x="92" y="5"/>
                  </a:lnTo>
                  <a:lnTo>
                    <a:pt x="80" y="9"/>
                  </a:lnTo>
                  <a:lnTo>
                    <a:pt x="68" y="15"/>
                  </a:lnTo>
                  <a:lnTo>
                    <a:pt x="57" y="21"/>
                  </a:lnTo>
                  <a:lnTo>
                    <a:pt x="48" y="29"/>
                  </a:lnTo>
                  <a:lnTo>
                    <a:pt x="38" y="37"/>
                  </a:lnTo>
                  <a:lnTo>
                    <a:pt x="31" y="46"/>
                  </a:lnTo>
                  <a:lnTo>
                    <a:pt x="23" y="56"/>
                  </a:lnTo>
                  <a:lnTo>
                    <a:pt x="17" y="67"/>
                  </a:lnTo>
                  <a:lnTo>
                    <a:pt x="11" y="78"/>
                  </a:lnTo>
                  <a:lnTo>
                    <a:pt x="7" y="90"/>
                  </a:lnTo>
                  <a:lnTo>
                    <a:pt x="4" y="103"/>
                  </a:lnTo>
                  <a:lnTo>
                    <a:pt x="2" y="115"/>
                  </a:lnTo>
                  <a:lnTo>
                    <a:pt x="0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noProof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1" name="Freeform 3862">
              <a:extLst>
                <a:ext uri="{FF2B5EF4-FFF2-40B4-BE49-F238E27FC236}">
                  <a16:creationId xmlns:a16="http://schemas.microsoft.com/office/drawing/2014/main" id="{01BE0D65-7107-60A0-CBF4-E2DCD765C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988" y="2659063"/>
              <a:ext cx="44450" cy="46038"/>
            </a:xfrm>
            <a:custGeom>
              <a:avLst/>
              <a:gdLst>
                <a:gd name="T0" fmla="*/ 115 w 144"/>
                <a:gd name="T1" fmla="*/ 0 h 143"/>
                <a:gd name="T2" fmla="*/ 90 w 144"/>
                <a:gd name="T3" fmla="*/ 5 h 143"/>
                <a:gd name="T4" fmla="*/ 66 w 144"/>
                <a:gd name="T5" fmla="*/ 15 h 143"/>
                <a:gd name="T6" fmla="*/ 46 w 144"/>
                <a:gd name="T7" fmla="*/ 29 h 143"/>
                <a:gd name="T8" fmla="*/ 29 w 144"/>
                <a:gd name="T9" fmla="*/ 46 h 143"/>
                <a:gd name="T10" fmla="*/ 15 w 144"/>
                <a:gd name="T11" fmla="*/ 67 h 143"/>
                <a:gd name="T12" fmla="*/ 5 w 144"/>
                <a:gd name="T13" fmla="*/ 90 h 143"/>
                <a:gd name="T14" fmla="*/ 0 w 144"/>
                <a:gd name="T15" fmla="*/ 115 h 143"/>
                <a:gd name="T16" fmla="*/ 0 w 144"/>
                <a:gd name="T17" fmla="*/ 132 h 143"/>
                <a:gd name="T18" fmla="*/ 2 w 144"/>
                <a:gd name="T19" fmla="*/ 137 h 143"/>
                <a:gd name="T20" fmla="*/ 6 w 144"/>
                <a:gd name="T21" fmla="*/ 140 h 143"/>
                <a:gd name="T22" fmla="*/ 12 w 144"/>
                <a:gd name="T23" fmla="*/ 143 h 143"/>
                <a:gd name="T24" fmla="*/ 17 w 144"/>
                <a:gd name="T25" fmla="*/ 143 h 143"/>
                <a:gd name="T26" fmla="*/ 22 w 144"/>
                <a:gd name="T27" fmla="*/ 140 h 143"/>
                <a:gd name="T28" fmla="*/ 27 w 144"/>
                <a:gd name="T29" fmla="*/ 137 h 143"/>
                <a:gd name="T30" fmla="*/ 29 w 144"/>
                <a:gd name="T31" fmla="*/ 132 h 143"/>
                <a:gd name="T32" fmla="*/ 30 w 144"/>
                <a:gd name="T33" fmla="*/ 118 h 143"/>
                <a:gd name="T34" fmla="*/ 34 w 144"/>
                <a:gd name="T35" fmla="*/ 98 h 143"/>
                <a:gd name="T36" fmla="*/ 42 w 144"/>
                <a:gd name="T37" fmla="*/ 81 h 143"/>
                <a:gd name="T38" fmla="*/ 52 w 144"/>
                <a:gd name="T39" fmla="*/ 65 h 143"/>
                <a:gd name="T40" fmla="*/ 65 w 144"/>
                <a:gd name="T41" fmla="*/ 52 h 143"/>
                <a:gd name="T42" fmla="*/ 81 w 144"/>
                <a:gd name="T43" fmla="*/ 41 h 143"/>
                <a:gd name="T44" fmla="*/ 98 w 144"/>
                <a:gd name="T45" fmla="*/ 34 h 143"/>
                <a:gd name="T46" fmla="*/ 118 w 144"/>
                <a:gd name="T47" fmla="*/ 30 h 143"/>
                <a:gd name="T48" fmla="*/ 131 w 144"/>
                <a:gd name="T49" fmla="*/ 30 h 143"/>
                <a:gd name="T50" fmla="*/ 136 w 144"/>
                <a:gd name="T51" fmla="*/ 26 h 143"/>
                <a:gd name="T52" fmla="*/ 140 w 144"/>
                <a:gd name="T53" fmla="*/ 23 h 143"/>
                <a:gd name="T54" fmla="*/ 142 w 144"/>
                <a:gd name="T55" fmla="*/ 18 h 143"/>
                <a:gd name="T56" fmla="*/ 142 w 144"/>
                <a:gd name="T57" fmla="*/ 11 h 143"/>
                <a:gd name="T58" fmla="*/ 140 w 144"/>
                <a:gd name="T59" fmla="*/ 6 h 143"/>
                <a:gd name="T60" fmla="*/ 136 w 144"/>
                <a:gd name="T61" fmla="*/ 2 h 143"/>
                <a:gd name="T62" fmla="*/ 131 w 144"/>
                <a:gd name="T63" fmla="*/ 0 h 143"/>
                <a:gd name="T64" fmla="*/ 129 w 144"/>
                <a:gd name="T6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43">
                  <a:moveTo>
                    <a:pt x="129" y="0"/>
                  </a:moveTo>
                  <a:lnTo>
                    <a:pt x="115" y="0"/>
                  </a:lnTo>
                  <a:lnTo>
                    <a:pt x="102" y="2"/>
                  </a:lnTo>
                  <a:lnTo>
                    <a:pt x="90" y="5"/>
                  </a:lnTo>
                  <a:lnTo>
                    <a:pt x="78" y="9"/>
                  </a:lnTo>
                  <a:lnTo>
                    <a:pt x="66" y="15"/>
                  </a:lnTo>
                  <a:lnTo>
                    <a:pt x="57" y="21"/>
                  </a:lnTo>
                  <a:lnTo>
                    <a:pt x="46" y="29"/>
                  </a:lnTo>
                  <a:lnTo>
                    <a:pt x="37" y="37"/>
                  </a:lnTo>
                  <a:lnTo>
                    <a:pt x="29" y="46"/>
                  </a:lnTo>
                  <a:lnTo>
                    <a:pt x="21" y="56"/>
                  </a:lnTo>
                  <a:lnTo>
                    <a:pt x="15" y="67"/>
                  </a:lnTo>
                  <a:lnTo>
                    <a:pt x="9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7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2" y="143"/>
                  </a:lnTo>
                  <a:lnTo>
                    <a:pt x="15" y="143"/>
                  </a:lnTo>
                  <a:lnTo>
                    <a:pt x="17" y="143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4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8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8"/>
                  </a:lnTo>
                  <a:lnTo>
                    <a:pt x="37" y="90"/>
                  </a:lnTo>
                  <a:lnTo>
                    <a:pt x="42" y="81"/>
                  </a:lnTo>
                  <a:lnTo>
                    <a:pt x="46" y="73"/>
                  </a:lnTo>
                  <a:lnTo>
                    <a:pt x="52" y="65"/>
                  </a:lnTo>
                  <a:lnTo>
                    <a:pt x="59" y="59"/>
                  </a:lnTo>
                  <a:lnTo>
                    <a:pt x="65" y="52"/>
                  </a:lnTo>
                  <a:lnTo>
                    <a:pt x="73" y="47"/>
                  </a:lnTo>
                  <a:lnTo>
                    <a:pt x="81" y="41"/>
                  </a:lnTo>
                  <a:lnTo>
                    <a:pt x="90" y="37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9" y="30"/>
                  </a:lnTo>
                  <a:lnTo>
                    <a:pt x="131" y="30"/>
                  </a:lnTo>
                  <a:lnTo>
                    <a:pt x="134" y="29"/>
                  </a:lnTo>
                  <a:lnTo>
                    <a:pt x="136" y="26"/>
                  </a:lnTo>
                  <a:lnTo>
                    <a:pt x="138" y="25"/>
                  </a:lnTo>
                  <a:lnTo>
                    <a:pt x="140" y="23"/>
                  </a:lnTo>
                  <a:lnTo>
                    <a:pt x="141" y="20"/>
                  </a:lnTo>
                  <a:lnTo>
                    <a:pt x="142" y="18"/>
                  </a:lnTo>
                  <a:lnTo>
                    <a:pt x="144" y="15"/>
                  </a:lnTo>
                  <a:lnTo>
                    <a:pt x="142" y="11"/>
                  </a:lnTo>
                  <a:lnTo>
                    <a:pt x="141" y="8"/>
                  </a:lnTo>
                  <a:lnTo>
                    <a:pt x="140" y="6"/>
                  </a:lnTo>
                  <a:lnTo>
                    <a:pt x="138" y="4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noProof="0" dirty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42" name="Freeform 4458">
            <a:extLst>
              <a:ext uri="{FF2B5EF4-FFF2-40B4-BE49-F238E27FC236}">
                <a16:creationId xmlns:a16="http://schemas.microsoft.com/office/drawing/2014/main" id="{93170818-6801-CFAF-6D04-96F2CA9FFAC1}"/>
              </a:ext>
            </a:extLst>
          </p:cNvPr>
          <p:cNvSpPr>
            <a:spLocks noEditPoints="1"/>
          </p:cNvSpPr>
          <p:nvPr/>
        </p:nvSpPr>
        <p:spPr bwMode="auto">
          <a:xfrm>
            <a:off x="6676838" y="4375985"/>
            <a:ext cx="673200" cy="626400"/>
          </a:xfrm>
          <a:custGeom>
            <a:avLst/>
            <a:gdLst>
              <a:gd name="T0" fmla="*/ 337 w 689"/>
              <a:gd name="T1" fmla="*/ 609 h 687"/>
              <a:gd name="T2" fmla="*/ 324 w 689"/>
              <a:gd name="T3" fmla="*/ 603 h 687"/>
              <a:gd name="T4" fmla="*/ 315 w 689"/>
              <a:gd name="T5" fmla="*/ 593 h 687"/>
              <a:gd name="T6" fmla="*/ 309 w 689"/>
              <a:gd name="T7" fmla="*/ 580 h 687"/>
              <a:gd name="T8" fmla="*/ 309 w 689"/>
              <a:gd name="T9" fmla="*/ 565 h 687"/>
              <a:gd name="T10" fmla="*/ 315 w 689"/>
              <a:gd name="T11" fmla="*/ 552 h 687"/>
              <a:gd name="T12" fmla="*/ 324 w 689"/>
              <a:gd name="T13" fmla="*/ 543 h 687"/>
              <a:gd name="T14" fmla="*/ 337 w 689"/>
              <a:gd name="T15" fmla="*/ 537 h 687"/>
              <a:gd name="T16" fmla="*/ 352 w 689"/>
              <a:gd name="T17" fmla="*/ 537 h 687"/>
              <a:gd name="T18" fmla="*/ 365 w 689"/>
              <a:gd name="T19" fmla="*/ 543 h 687"/>
              <a:gd name="T20" fmla="*/ 375 w 689"/>
              <a:gd name="T21" fmla="*/ 552 h 687"/>
              <a:gd name="T22" fmla="*/ 380 w 689"/>
              <a:gd name="T23" fmla="*/ 565 h 687"/>
              <a:gd name="T24" fmla="*/ 380 w 689"/>
              <a:gd name="T25" fmla="*/ 580 h 687"/>
              <a:gd name="T26" fmla="*/ 375 w 689"/>
              <a:gd name="T27" fmla="*/ 593 h 687"/>
              <a:gd name="T28" fmla="*/ 365 w 689"/>
              <a:gd name="T29" fmla="*/ 603 h 687"/>
              <a:gd name="T30" fmla="*/ 352 w 689"/>
              <a:gd name="T31" fmla="*/ 609 h 687"/>
              <a:gd name="T32" fmla="*/ 330 w 689"/>
              <a:gd name="T33" fmla="*/ 243 h 687"/>
              <a:gd name="T34" fmla="*/ 331 w 689"/>
              <a:gd name="T35" fmla="*/ 238 h 687"/>
              <a:gd name="T36" fmla="*/ 334 w 689"/>
              <a:gd name="T37" fmla="*/ 232 h 687"/>
              <a:gd name="T38" fmla="*/ 338 w 689"/>
              <a:gd name="T39" fmla="*/ 229 h 687"/>
              <a:gd name="T40" fmla="*/ 345 w 689"/>
              <a:gd name="T41" fmla="*/ 228 h 687"/>
              <a:gd name="T42" fmla="*/ 350 w 689"/>
              <a:gd name="T43" fmla="*/ 229 h 687"/>
              <a:gd name="T44" fmla="*/ 355 w 689"/>
              <a:gd name="T45" fmla="*/ 232 h 687"/>
              <a:gd name="T46" fmla="*/ 359 w 689"/>
              <a:gd name="T47" fmla="*/ 238 h 687"/>
              <a:gd name="T48" fmla="*/ 360 w 689"/>
              <a:gd name="T49" fmla="*/ 243 h 687"/>
              <a:gd name="T50" fmla="*/ 360 w 689"/>
              <a:gd name="T51" fmla="*/ 475 h 687"/>
              <a:gd name="T52" fmla="*/ 356 w 689"/>
              <a:gd name="T53" fmla="*/ 481 h 687"/>
              <a:gd name="T54" fmla="*/ 353 w 689"/>
              <a:gd name="T55" fmla="*/ 485 h 687"/>
              <a:gd name="T56" fmla="*/ 348 w 689"/>
              <a:gd name="T57" fmla="*/ 486 h 687"/>
              <a:gd name="T58" fmla="*/ 341 w 689"/>
              <a:gd name="T59" fmla="*/ 486 h 687"/>
              <a:gd name="T60" fmla="*/ 336 w 689"/>
              <a:gd name="T61" fmla="*/ 485 h 687"/>
              <a:gd name="T62" fmla="*/ 332 w 689"/>
              <a:gd name="T63" fmla="*/ 481 h 687"/>
              <a:gd name="T64" fmla="*/ 330 w 689"/>
              <a:gd name="T65" fmla="*/ 475 h 687"/>
              <a:gd name="T66" fmla="*/ 330 w 689"/>
              <a:gd name="T67" fmla="*/ 243 h 687"/>
              <a:gd name="T68" fmla="*/ 357 w 689"/>
              <a:gd name="T69" fmla="*/ 9 h 687"/>
              <a:gd name="T70" fmla="*/ 352 w 689"/>
              <a:gd name="T71" fmla="*/ 2 h 687"/>
              <a:gd name="T72" fmla="*/ 345 w 689"/>
              <a:gd name="T73" fmla="*/ 0 h 687"/>
              <a:gd name="T74" fmla="*/ 337 w 689"/>
              <a:gd name="T75" fmla="*/ 2 h 687"/>
              <a:gd name="T76" fmla="*/ 331 w 689"/>
              <a:gd name="T77" fmla="*/ 9 h 687"/>
              <a:gd name="T78" fmla="*/ 1 w 689"/>
              <a:gd name="T79" fmla="*/ 670 h 687"/>
              <a:gd name="T80" fmla="*/ 1 w 689"/>
              <a:gd name="T81" fmla="*/ 677 h 687"/>
              <a:gd name="T82" fmla="*/ 5 w 689"/>
              <a:gd name="T83" fmla="*/ 684 h 687"/>
              <a:gd name="T84" fmla="*/ 12 w 689"/>
              <a:gd name="T85" fmla="*/ 687 h 687"/>
              <a:gd name="T86" fmla="*/ 673 w 689"/>
              <a:gd name="T87" fmla="*/ 687 h 687"/>
              <a:gd name="T88" fmla="*/ 674 w 689"/>
              <a:gd name="T89" fmla="*/ 687 h 687"/>
              <a:gd name="T90" fmla="*/ 680 w 689"/>
              <a:gd name="T91" fmla="*/ 686 h 687"/>
              <a:gd name="T92" fmla="*/ 684 w 689"/>
              <a:gd name="T93" fmla="*/ 683 h 687"/>
              <a:gd name="T94" fmla="*/ 687 w 689"/>
              <a:gd name="T95" fmla="*/ 678 h 687"/>
              <a:gd name="T96" fmla="*/ 689 w 689"/>
              <a:gd name="T97" fmla="*/ 672 h 687"/>
              <a:gd name="T98" fmla="*/ 686 w 689"/>
              <a:gd name="T99" fmla="*/ 664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89" h="687">
                <a:moveTo>
                  <a:pt x="345" y="609"/>
                </a:moveTo>
                <a:lnTo>
                  <a:pt x="337" y="609"/>
                </a:lnTo>
                <a:lnTo>
                  <a:pt x="331" y="607"/>
                </a:lnTo>
                <a:lnTo>
                  <a:pt x="324" y="603"/>
                </a:lnTo>
                <a:lnTo>
                  <a:pt x="319" y="598"/>
                </a:lnTo>
                <a:lnTo>
                  <a:pt x="315" y="593"/>
                </a:lnTo>
                <a:lnTo>
                  <a:pt x="311" y="586"/>
                </a:lnTo>
                <a:lnTo>
                  <a:pt x="309" y="580"/>
                </a:lnTo>
                <a:lnTo>
                  <a:pt x="308" y="572"/>
                </a:lnTo>
                <a:lnTo>
                  <a:pt x="309" y="565"/>
                </a:lnTo>
                <a:lnTo>
                  <a:pt x="311" y="559"/>
                </a:lnTo>
                <a:lnTo>
                  <a:pt x="315" y="552"/>
                </a:lnTo>
                <a:lnTo>
                  <a:pt x="319" y="547"/>
                </a:lnTo>
                <a:lnTo>
                  <a:pt x="324" y="543"/>
                </a:lnTo>
                <a:lnTo>
                  <a:pt x="331" y="539"/>
                </a:lnTo>
                <a:lnTo>
                  <a:pt x="337" y="537"/>
                </a:lnTo>
                <a:lnTo>
                  <a:pt x="345" y="536"/>
                </a:lnTo>
                <a:lnTo>
                  <a:pt x="352" y="537"/>
                </a:lnTo>
                <a:lnTo>
                  <a:pt x="359" y="539"/>
                </a:lnTo>
                <a:lnTo>
                  <a:pt x="365" y="543"/>
                </a:lnTo>
                <a:lnTo>
                  <a:pt x="370" y="547"/>
                </a:lnTo>
                <a:lnTo>
                  <a:pt x="375" y="552"/>
                </a:lnTo>
                <a:lnTo>
                  <a:pt x="378" y="559"/>
                </a:lnTo>
                <a:lnTo>
                  <a:pt x="380" y="565"/>
                </a:lnTo>
                <a:lnTo>
                  <a:pt x="381" y="572"/>
                </a:lnTo>
                <a:lnTo>
                  <a:pt x="380" y="580"/>
                </a:lnTo>
                <a:lnTo>
                  <a:pt x="378" y="586"/>
                </a:lnTo>
                <a:lnTo>
                  <a:pt x="375" y="593"/>
                </a:lnTo>
                <a:lnTo>
                  <a:pt x="370" y="598"/>
                </a:lnTo>
                <a:lnTo>
                  <a:pt x="365" y="603"/>
                </a:lnTo>
                <a:lnTo>
                  <a:pt x="359" y="607"/>
                </a:lnTo>
                <a:lnTo>
                  <a:pt x="352" y="609"/>
                </a:lnTo>
                <a:lnTo>
                  <a:pt x="345" y="609"/>
                </a:lnTo>
                <a:close/>
                <a:moveTo>
                  <a:pt x="330" y="243"/>
                </a:moveTo>
                <a:lnTo>
                  <a:pt x="330" y="240"/>
                </a:lnTo>
                <a:lnTo>
                  <a:pt x="331" y="238"/>
                </a:lnTo>
                <a:lnTo>
                  <a:pt x="332" y="235"/>
                </a:lnTo>
                <a:lnTo>
                  <a:pt x="334" y="232"/>
                </a:lnTo>
                <a:lnTo>
                  <a:pt x="336" y="231"/>
                </a:lnTo>
                <a:lnTo>
                  <a:pt x="338" y="229"/>
                </a:lnTo>
                <a:lnTo>
                  <a:pt x="341" y="228"/>
                </a:lnTo>
                <a:lnTo>
                  <a:pt x="345" y="228"/>
                </a:lnTo>
                <a:lnTo>
                  <a:pt x="348" y="228"/>
                </a:lnTo>
                <a:lnTo>
                  <a:pt x="350" y="229"/>
                </a:lnTo>
                <a:lnTo>
                  <a:pt x="353" y="231"/>
                </a:lnTo>
                <a:lnTo>
                  <a:pt x="355" y="232"/>
                </a:lnTo>
                <a:lnTo>
                  <a:pt x="356" y="235"/>
                </a:lnTo>
                <a:lnTo>
                  <a:pt x="359" y="238"/>
                </a:lnTo>
                <a:lnTo>
                  <a:pt x="360" y="240"/>
                </a:lnTo>
                <a:lnTo>
                  <a:pt x="360" y="243"/>
                </a:lnTo>
                <a:lnTo>
                  <a:pt x="360" y="472"/>
                </a:lnTo>
                <a:lnTo>
                  <a:pt x="360" y="475"/>
                </a:lnTo>
                <a:lnTo>
                  <a:pt x="359" y="478"/>
                </a:lnTo>
                <a:lnTo>
                  <a:pt x="356" y="481"/>
                </a:lnTo>
                <a:lnTo>
                  <a:pt x="355" y="483"/>
                </a:lnTo>
                <a:lnTo>
                  <a:pt x="353" y="485"/>
                </a:lnTo>
                <a:lnTo>
                  <a:pt x="350" y="486"/>
                </a:lnTo>
                <a:lnTo>
                  <a:pt x="348" y="486"/>
                </a:lnTo>
                <a:lnTo>
                  <a:pt x="345" y="487"/>
                </a:lnTo>
                <a:lnTo>
                  <a:pt x="341" y="486"/>
                </a:lnTo>
                <a:lnTo>
                  <a:pt x="338" y="486"/>
                </a:lnTo>
                <a:lnTo>
                  <a:pt x="336" y="485"/>
                </a:lnTo>
                <a:lnTo>
                  <a:pt x="334" y="483"/>
                </a:lnTo>
                <a:lnTo>
                  <a:pt x="332" y="481"/>
                </a:lnTo>
                <a:lnTo>
                  <a:pt x="331" y="478"/>
                </a:lnTo>
                <a:lnTo>
                  <a:pt x="330" y="475"/>
                </a:lnTo>
                <a:lnTo>
                  <a:pt x="330" y="472"/>
                </a:lnTo>
                <a:lnTo>
                  <a:pt x="330" y="243"/>
                </a:lnTo>
                <a:close/>
                <a:moveTo>
                  <a:pt x="686" y="664"/>
                </a:moveTo>
                <a:lnTo>
                  <a:pt x="357" y="9"/>
                </a:lnTo>
                <a:lnTo>
                  <a:pt x="355" y="4"/>
                </a:lnTo>
                <a:lnTo>
                  <a:pt x="352" y="2"/>
                </a:lnTo>
                <a:lnTo>
                  <a:pt x="349" y="1"/>
                </a:lnTo>
                <a:lnTo>
                  <a:pt x="345" y="0"/>
                </a:lnTo>
                <a:lnTo>
                  <a:pt x="340" y="1"/>
                </a:lnTo>
                <a:lnTo>
                  <a:pt x="337" y="2"/>
                </a:lnTo>
                <a:lnTo>
                  <a:pt x="334" y="4"/>
                </a:lnTo>
                <a:lnTo>
                  <a:pt x="331" y="9"/>
                </a:lnTo>
                <a:lnTo>
                  <a:pt x="2" y="666"/>
                </a:lnTo>
                <a:lnTo>
                  <a:pt x="1" y="670"/>
                </a:lnTo>
                <a:lnTo>
                  <a:pt x="0" y="673"/>
                </a:lnTo>
                <a:lnTo>
                  <a:pt x="1" y="677"/>
                </a:lnTo>
                <a:lnTo>
                  <a:pt x="2" y="681"/>
                </a:lnTo>
                <a:lnTo>
                  <a:pt x="5" y="684"/>
                </a:lnTo>
                <a:lnTo>
                  <a:pt x="9" y="686"/>
                </a:lnTo>
                <a:lnTo>
                  <a:pt x="12" y="687"/>
                </a:lnTo>
                <a:lnTo>
                  <a:pt x="15" y="687"/>
                </a:lnTo>
                <a:lnTo>
                  <a:pt x="673" y="687"/>
                </a:lnTo>
                <a:lnTo>
                  <a:pt x="673" y="687"/>
                </a:lnTo>
                <a:lnTo>
                  <a:pt x="674" y="687"/>
                </a:lnTo>
                <a:lnTo>
                  <a:pt x="676" y="687"/>
                </a:lnTo>
                <a:lnTo>
                  <a:pt x="680" y="686"/>
                </a:lnTo>
                <a:lnTo>
                  <a:pt x="682" y="685"/>
                </a:lnTo>
                <a:lnTo>
                  <a:pt x="684" y="683"/>
                </a:lnTo>
                <a:lnTo>
                  <a:pt x="686" y="681"/>
                </a:lnTo>
                <a:lnTo>
                  <a:pt x="687" y="678"/>
                </a:lnTo>
                <a:lnTo>
                  <a:pt x="688" y="675"/>
                </a:lnTo>
                <a:lnTo>
                  <a:pt x="689" y="672"/>
                </a:lnTo>
                <a:lnTo>
                  <a:pt x="688" y="668"/>
                </a:lnTo>
                <a:lnTo>
                  <a:pt x="686" y="6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noProof="0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48" name="Graphique 47" descr="Flèches de chevron avec un remplissage uni">
            <a:extLst>
              <a:ext uri="{FF2B5EF4-FFF2-40B4-BE49-F238E27FC236}">
                <a16:creationId xmlns:a16="http://schemas.microsoft.com/office/drawing/2014/main" id="{D21FEF53-02A2-3B5C-8E94-9FD3B73DF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2206" y="2527143"/>
            <a:ext cx="673200" cy="673200"/>
          </a:xfrm>
          <a:prstGeom prst="rect">
            <a:avLst/>
          </a:prstGeom>
        </p:spPr>
      </p:pic>
      <p:pic>
        <p:nvPicPr>
          <p:cNvPr id="50" name="Graphique 49" descr="Statistiques avec un remplissage uni">
            <a:extLst>
              <a:ext uri="{FF2B5EF4-FFF2-40B4-BE49-F238E27FC236}">
                <a16:creationId xmlns:a16="http://schemas.microsoft.com/office/drawing/2014/main" id="{C0A1019E-9AD4-7F1E-6F1A-9C0322548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2206" y="4329185"/>
            <a:ext cx="673200" cy="673200"/>
          </a:xfrm>
          <a:prstGeom prst="rect">
            <a:avLst/>
          </a:prstGeom>
        </p:spPr>
      </p:pic>
      <p:sp>
        <p:nvSpPr>
          <p:cNvPr id="30" name="ZoneTexte 19">
            <a:extLst>
              <a:ext uri="{FF2B5EF4-FFF2-40B4-BE49-F238E27FC236}">
                <a16:creationId xmlns:a16="http://schemas.microsoft.com/office/drawing/2014/main" id="{5DFFB952-BCCF-6A7D-CAA9-DB03CF17D1E1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E6B162FE-994F-7B59-4317-B12CFF5B1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253946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54555A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34" name="Organigramme : Extraire 33">
            <a:extLst>
              <a:ext uri="{FF2B5EF4-FFF2-40B4-BE49-F238E27FC236}">
                <a16:creationId xmlns:a16="http://schemas.microsoft.com/office/drawing/2014/main" id="{9D267818-2C51-78D5-3380-37D659F6BBEC}"/>
              </a:ext>
            </a:extLst>
          </p:cNvPr>
          <p:cNvSpPr/>
          <p:nvPr/>
        </p:nvSpPr>
        <p:spPr>
          <a:xfrm rot="10800000">
            <a:off x="7841068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2535737-5639-A720-F353-78A46C143B0C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68A107-E99B-6B01-5C36-1FB899109183}"/>
              </a:ext>
            </a:extLst>
          </p:cNvPr>
          <p:cNvSpPr txBox="1"/>
          <p:nvPr/>
        </p:nvSpPr>
        <p:spPr>
          <a:xfrm>
            <a:off x="2411874" y="790449"/>
            <a:ext cx="702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Michelin SemiBold" panose="02000000000000000000" pitchFamily="50" charset="0"/>
              </a:rPr>
              <a:t>&gt; 30M€</a:t>
            </a:r>
            <a:r>
              <a:rPr lang="fr-FR" dirty="0">
                <a:latin typeface="Michelin SemiBold" panose="02000000000000000000" pitchFamily="50" charset="0"/>
              </a:rPr>
              <a:t> of PARTS EXCHANGE IN 5 YEARS</a:t>
            </a:r>
          </a:p>
        </p:txBody>
      </p:sp>
    </p:spTree>
    <p:extLst>
      <p:ext uri="{BB962C8B-B14F-4D97-AF65-F5344CB8AC3E}">
        <p14:creationId xmlns:p14="http://schemas.microsoft.com/office/powerpoint/2010/main" val="2268511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6A620-D844-FA50-3323-BCE10B8CB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287FA-349B-D454-1B73-C1D1C6E7D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5581" b="8416"/>
          <a:stretch/>
        </p:blipFill>
        <p:spPr>
          <a:xfrm>
            <a:off x="0" y="4281"/>
            <a:ext cx="12192000" cy="60917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B9FB8FE-9342-66BB-9E66-5083EBC5FA41}"/>
              </a:ext>
            </a:extLst>
          </p:cNvPr>
          <p:cNvGrpSpPr/>
          <p:nvPr/>
        </p:nvGrpSpPr>
        <p:grpSpPr>
          <a:xfrm>
            <a:off x="1052975" y="3350024"/>
            <a:ext cx="2446867" cy="2426002"/>
            <a:chOff x="4706743" y="113302"/>
            <a:chExt cx="3531537" cy="350142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E548FF-18C9-46E6-718A-3A4D9BDF5FB0}"/>
                </a:ext>
              </a:extLst>
            </p:cNvPr>
            <p:cNvSpPr/>
            <p:nvPr/>
          </p:nvSpPr>
          <p:spPr>
            <a:xfrm>
              <a:off x="4706743" y="1122356"/>
              <a:ext cx="2492369" cy="24923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F85AA23-2027-FA0E-EB1E-B379D7D1D9BF}"/>
                </a:ext>
              </a:extLst>
            </p:cNvPr>
            <p:cNvSpPr/>
            <p:nvPr/>
          </p:nvSpPr>
          <p:spPr>
            <a:xfrm>
              <a:off x="6742809" y="113302"/>
              <a:ext cx="1495471" cy="1495471"/>
            </a:xfrm>
            <a:prstGeom prst="rect">
              <a:avLst/>
            </a:prstGeom>
            <a:solidFill>
              <a:srgbClr val="FCE5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E018884A-EC43-3169-6B81-7855E9A958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1156"/>
          <a:stretch/>
        </p:blipFill>
        <p:spPr>
          <a:xfrm>
            <a:off x="4977839" y="1373657"/>
            <a:ext cx="5024162" cy="47223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FB9A5A-097A-D964-FD36-1F7C196B8691}"/>
              </a:ext>
            </a:extLst>
          </p:cNvPr>
          <p:cNvGrpSpPr/>
          <p:nvPr/>
        </p:nvGrpSpPr>
        <p:grpSpPr>
          <a:xfrm>
            <a:off x="680310" y="589351"/>
            <a:ext cx="5402898" cy="4894992"/>
            <a:chOff x="4630008" y="788062"/>
            <a:chExt cx="3052529" cy="28385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F57198F-20F1-C516-FC5E-2067367AF4A9}"/>
                </a:ext>
              </a:extLst>
            </p:cNvPr>
            <p:cNvSpPr/>
            <p:nvPr/>
          </p:nvSpPr>
          <p:spPr>
            <a:xfrm>
              <a:off x="4630008" y="788062"/>
              <a:ext cx="2838552" cy="2838552"/>
            </a:xfrm>
            <a:prstGeom prst="rect">
              <a:avLst/>
            </a:prstGeom>
            <a:solidFill>
              <a:srgbClr val="00205B">
                <a:alpha val="698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7960F00-2B8C-0695-7EAA-1005B0360357}"/>
                </a:ext>
              </a:extLst>
            </p:cNvPr>
            <p:cNvGrpSpPr/>
            <p:nvPr/>
          </p:nvGrpSpPr>
          <p:grpSpPr>
            <a:xfrm>
              <a:off x="4695845" y="1238083"/>
              <a:ext cx="2986692" cy="1444235"/>
              <a:chOff x="844410" y="1381869"/>
              <a:chExt cx="2986692" cy="144423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38A462-B799-7490-9C05-08C8F65C3C91}"/>
                  </a:ext>
                </a:extLst>
              </p:cNvPr>
              <p:cNvSpPr txBox="1"/>
              <p:nvPr/>
            </p:nvSpPr>
            <p:spPr>
              <a:xfrm>
                <a:off x="992550" y="1744538"/>
                <a:ext cx="2838552" cy="1081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lnSpc>
                    <a:spcPct val="90000"/>
                  </a:lnSpc>
                  <a:spcBef>
                    <a:spcPts val="1000"/>
                  </a:spcBef>
                  <a:defRPr sz="32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" panose="02000000000000000000" pitchFamily="50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noProof="0" dirty="0"/>
                  <a:t>Setting the Maximo standard for client </a:t>
                </a:r>
                <a:r>
                  <a:rPr lang="en-US" noProof="0" dirty="0" err="1"/>
                  <a:t>succesS</a:t>
                </a:r>
                <a:endParaRPr lang="en-US" noProof="0" dirty="0"/>
              </a:p>
            </p:txBody>
          </p:sp>
          <p:sp>
            <p:nvSpPr>
              <p:cNvPr id="9" name="Title 12">
                <a:extLst>
                  <a:ext uri="{FF2B5EF4-FFF2-40B4-BE49-F238E27FC236}">
                    <a16:creationId xmlns:a16="http://schemas.microsoft.com/office/drawing/2014/main" id="{7EA4E10F-1359-F779-7843-0D18C111F1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10" y="1381869"/>
                <a:ext cx="1569245" cy="6525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fr-FR"/>
                </a:defPPr>
                <a:lvl1pPr algn="ctr">
                  <a:lnSpc>
                    <a:spcPts val="2800"/>
                  </a:lnSpc>
                  <a:spcBef>
                    <a:spcPct val="0"/>
                  </a:spcBef>
                  <a:buNone/>
                  <a:defRPr sz="96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 Black" panose="02000000000000000000" pitchFamily="50" charset="0"/>
                    <a:ea typeface="+mj-ea"/>
                    <a:cs typeface="+mj-cs"/>
                  </a:defRPr>
                </a:lvl1pPr>
              </a:lstStyle>
              <a:p>
                <a:r>
                  <a:rPr lang="en-US" noProof="0" dirty="0"/>
                  <a:t>#5</a:t>
                </a:r>
              </a:p>
            </p:txBody>
          </p:sp>
        </p:grp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A6C22C4-CD70-5CC8-4C04-19A290D571AD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77ED8CD9-A064-A2C7-0E50-00C743B41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64131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54555A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25" name="Organigramme : Extraire 24">
            <a:extLst>
              <a:ext uri="{FF2B5EF4-FFF2-40B4-BE49-F238E27FC236}">
                <a16:creationId xmlns:a16="http://schemas.microsoft.com/office/drawing/2014/main" id="{53E16BEA-4E2A-B7AA-8754-3C702E807C0D}"/>
              </a:ext>
            </a:extLst>
          </p:cNvPr>
          <p:cNvSpPr/>
          <p:nvPr/>
        </p:nvSpPr>
        <p:spPr>
          <a:xfrm rot="10800000">
            <a:off x="9709896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35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8B05-4575-AFD5-3C89-C0A0DD70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2A3781-3B92-10B4-0558-C29A13278045}"/>
              </a:ext>
            </a:extLst>
          </p:cNvPr>
          <p:cNvSpPr txBox="1">
            <a:spLocks/>
          </p:cNvSpPr>
          <p:nvPr/>
        </p:nvSpPr>
        <p:spPr>
          <a:xfrm>
            <a:off x="162560" y="382755"/>
            <a:ext cx="11082614" cy="2975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>
              <a:lnSpc>
                <a:spcPts val="1800"/>
              </a:lnSpc>
              <a:spcBef>
                <a:spcPct val="0"/>
              </a:spcBef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Setting the Maximo Standard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D1D840-01D5-4CC2-68D1-6EDF4C7E2215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F5E9E06-1395-DE01-5847-4F48FFC51918}"/>
              </a:ext>
            </a:extLst>
          </p:cNvPr>
          <p:cNvGraphicFramePr>
            <a:graphicFrameLocks noGrp="1"/>
          </p:cNvGraphicFramePr>
          <p:nvPr/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noProof="0" dirty="0">
                          <a:solidFill>
                            <a:srgbClr val="54555A"/>
                          </a:solidFill>
                          <a:latin typeface="+mn-lt"/>
                          <a:ea typeface="+mn-ea"/>
                          <a:cs typeface="+mn-cs"/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noProof="0" dirty="0">
                          <a:solidFill>
                            <a:srgbClr val="54555A"/>
                          </a:solidFill>
                          <a:latin typeface="+mn-lt"/>
                          <a:ea typeface="+mn-ea"/>
                          <a:cs typeface="+mn-cs"/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50" b="1" kern="120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2" name="Organigramme : Extraire 11">
            <a:extLst>
              <a:ext uri="{FF2B5EF4-FFF2-40B4-BE49-F238E27FC236}">
                <a16:creationId xmlns:a16="http://schemas.microsoft.com/office/drawing/2014/main" id="{2DED9FDF-92AD-E5CC-E0CC-4440F83599FF}"/>
              </a:ext>
            </a:extLst>
          </p:cNvPr>
          <p:cNvSpPr/>
          <p:nvPr/>
        </p:nvSpPr>
        <p:spPr>
          <a:xfrm rot="10800000">
            <a:off x="9709896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A2DBD1-F81F-26E0-820A-C68B1E2DD5E3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7C283-B3EB-CF6F-3E78-8515261608EB}"/>
              </a:ext>
            </a:extLst>
          </p:cNvPr>
          <p:cNvSpPr/>
          <p:nvPr/>
        </p:nvSpPr>
        <p:spPr>
          <a:xfrm>
            <a:off x="0" y="1152612"/>
            <a:ext cx="12192000" cy="162848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227A0-72EA-76FE-1202-3CC47BBCEA4F}"/>
              </a:ext>
            </a:extLst>
          </p:cNvPr>
          <p:cNvSpPr/>
          <p:nvPr/>
        </p:nvSpPr>
        <p:spPr>
          <a:xfrm>
            <a:off x="1423164" y="1676003"/>
            <a:ext cx="3208645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Michelin developed a specific application to manage this inventory module</a:t>
            </a:r>
          </a:p>
        </p:txBody>
      </p:sp>
      <p:sp>
        <p:nvSpPr>
          <p:cNvPr id="9" name="Freeform: Shape 6">
            <a:extLst>
              <a:ext uri="{FF2B5EF4-FFF2-40B4-BE49-F238E27FC236}">
                <a16:creationId xmlns:a16="http://schemas.microsoft.com/office/drawing/2014/main" id="{AD9C02A1-82E4-BAC4-C760-5F851AF06652}"/>
              </a:ext>
            </a:extLst>
          </p:cNvPr>
          <p:cNvSpPr/>
          <p:nvPr/>
        </p:nvSpPr>
        <p:spPr>
          <a:xfrm rot="10800000" flipH="1">
            <a:off x="5366803" y="1152612"/>
            <a:ext cx="1458394" cy="1628480"/>
          </a:xfrm>
          <a:custGeom>
            <a:avLst/>
            <a:gdLst>
              <a:gd name="connsiteX0" fmla="*/ 820663 w 1524765"/>
              <a:gd name="connsiteY0" fmla="*/ 0 h 1628480"/>
              <a:gd name="connsiteX1" fmla="*/ 1524765 w 1524765"/>
              <a:gd name="connsiteY1" fmla="*/ 601373 h 1628480"/>
              <a:gd name="connsiteX2" fmla="*/ 1224728 w 1524765"/>
              <a:gd name="connsiteY2" fmla="*/ 601373 h 1628480"/>
              <a:gd name="connsiteX3" fmla="*/ 1192046 w 1524765"/>
              <a:gd name="connsiteY3" fmla="*/ 787801 h 1628480"/>
              <a:gd name="connsiteX4" fmla="*/ 1190751 w 1524765"/>
              <a:gd name="connsiteY4" fmla="*/ 793503 h 1628480"/>
              <a:gd name="connsiteX5" fmla="*/ 1190193 w 1524765"/>
              <a:gd name="connsiteY5" fmla="*/ 796658 h 1628480"/>
              <a:gd name="connsiteX6" fmla="*/ 1182389 w 1524765"/>
              <a:gd name="connsiteY6" fmla="*/ 830306 h 1628480"/>
              <a:gd name="connsiteX7" fmla="*/ 1151525 w 1524765"/>
              <a:gd name="connsiteY7" fmla="*/ 966164 h 1628480"/>
              <a:gd name="connsiteX8" fmla="*/ 1147924 w 1524765"/>
              <a:gd name="connsiteY8" fmla="*/ 978927 h 1628480"/>
              <a:gd name="connsiteX9" fmla="*/ 1146789 w 1524765"/>
              <a:gd name="connsiteY9" fmla="*/ 983824 h 1628480"/>
              <a:gd name="connsiteX10" fmla="*/ 1138100 w 1524765"/>
              <a:gd name="connsiteY10" fmla="*/ 1013746 h 1628480"/>
              <a:gd name="connsiteX11" fmla="*/ 1103589 w 1524765"/>
              <a:gd name="connsiteY11" fmla="*/ 1136068 h 1628480"/>
              <a:gd name="connsiteX12" fmla="*/ 1096824 w 1524765"/>
              <a:gd name="connsiteY12" fmla="*/ 1155904 h 1628480"/>
              <a:gd name="connsiteX13" fmla="*/ 1094980 w 1524765"/>
              <a:gd name="connsiteY13" fmla="*/ 1162253 h 1628480"/>
              <a:gd name="connsiteX14" fmla="*/ 1085751 w 1524765"/>
              <a:gd name="connsiteY14" fmla="*/ 1188370 h 1628480"/>
              <a:gd name="connsiteX15" fmla="*/ 1048661 w 1524765"/>
              <a:gd name="connsiteY15" fmla="*/ 1297120 h 1628480"/>
              <a:gd name="connsiteX16" fmla="*/ 1038162 w 1524765"/>
              <a:gd name="connsiteY16" fmla="*/ 1323039 h 1628480"/>
              <a:gd name="connsiteX17" fmla="*/ 1035233 w 1524765"/>
              <a:gd name="connsiteY17" fmla="*/ 1331327 h 1628480"/>
              <a:gd name="connsiteX18" fmla="*/ 1024837 w 1524765"/>
              <a:gd name="connsiteY18" fmla="*/ 1355933 h 1628480"/>
              <a:gd name="connsiteX19" fmla="*/ 987167 w 1524765"/>
              <a:gd name="connsiteY19" fmla="*/ 1448926 h 1628480"/>
              <a:gd name="connsiteX20" fmla="*/ 972699 w 1524765"/>
              <a:gd name="connsiteY20" fmla="*/ 1479334 h 1628480"/>
              <a:gd name="connsiteX21" fmla="*/ 968012 w 1524765"/>
              <a:gd name="connsiteY21" fmla="*/ 1490428 h 1628480"/>
              <a:gd name="connsiteX22" fmla="*/ 955738 w 1524765"/>
              <a:gd name="connsiteY22" fmla="*/ 1514984 h 1628480"/>
              <a:gd name="connsiteX23" fmla="*/ 919528 w 1524765"/>
              <a:gd name="connsiteY23" fmla="*/ 1591091 h 1628480"/>
              <a:gd name="connsiteX24" fmla="*/ 901159 w 1524765"/>
              <a:gd name="connsiteY24" fmla="*/ 1624178 h 1628480"/>
              <a:gd name="connsiteX25" fmla="*/ 899008 w 1524765"/>
              <a:gd name="connsiteY25" fmla="*/ 1628480 h 1628480"/>
              <a:gd name="connsiteX26" fmla="*/ 0 w 1524765"/>
              <a:gd name="connsiteY26" fmla="*/ 1628480 h 1628480"/>
              <a:gd name="connsiteX27" fmla="*/ 10431 w 1524765"/>
              <a:gd name="connsiteY27" fmla="*/ 1610217 h 1628480"/>
              <a:gd name="connsiteX28" fmla="*/ 71384 w 1524765"/>
              <a:gd name="connsiteY28" fmla="*/ 1482738 h 1628480"/>
              <a:gd name="connsiteX29" fmla="*/ 114832 w 1524765"/>
              <a:gd name="connsiteY29" fmla="*/ 1386721 h 1628480"/>
              <a:gd name="connsiteX30" fmla="*/ 168746 w 1524765"/>
              <a:gd name="connsiteY30" fmla="*/ 1240478 h 1628480"/>
              <a:gd name="connsiteX31" fmla="*/ 203323 w 1524765"/>
              <a:gd name="connsiteY31" fmla="*/ 1142561 h 1628480"/>
              <a:gd name="connsiteX32" fmla="*/ 251260 w 1524765"/>
              <a:gd name="connsiteY32" fmla="*/ 967929 h 1628480"/>
              <a:gd name="connsiteX33" fmla="*/ 274667 w 1524765"/>
              <a:gd name="connsiteY33" fmla="*/ 880018 h 1628480"/>
              <a:gd name="connsiteX34" fmla="*/ 327624 w 1524765"/>
              <a:gd name="connsiteY34" fmla="*/ 601373 h 1628480"/>
              <a:gd name="connsiteX35" fmla="*/ 27586 w 1524765"/>
              <a:gd name="connsiteY35" fmla="*/ 601373 h 16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524765" h="1628480">
                <a:moveTo>
                  <a:pt x="820663" y="0"/>
                </a:moveTo>
                <a:lnTo>
                  <a:pt x="1524765" y="601373"/>
                </a:lnTo>
                <a:lnTo>
                  <a:pt x="1224728" y="601373"/>
                </a:lnTo>
                <a:cubicBezTo>
                  <a:pt x="1215187" y="664816"/>
                  <a:pt x="1204270" y="726981"/>
                  <a:pt x="1192046" y="787801"/>
                </a:cubicBezTo>
                <a:lnTo>
                  <a:pt x="1190751" y="793503"/>
                </a:lnTo>
                <a:lnTo>
                  <a:pt x="1190193" y="796658"/>
                </a:lnTo>
                <a:lnTo>
                  <a:pt x="1182389" y="830306"/>
                </a:lnTo>
                <a:lnTo>
                  <a:pt x="1151525" y="966164"/>
                </a:lnTo>
                <a:lnTo>
                  <a:pt x="1147924" y="978927"/>
                </a:lnTo>
                <a:lnTo>
                  <a:pt x="1146789" y="983824"/>
                </a:lnTo>
                <a:lnTo>
                  <a:pt x="1138100" y="1013746"/>
                </a:lnTo>
                <a:lnTo>
                  <a:pt x="1103589" y="1136068"/>
                </a:lnTo>
                <a:lnTo>
                  <a:pt x="1096824" y="1155904"/>
                </a:lnTo>
                <a:lnTo>
                  <a:pt x="1094980" y="1162253"/>
                </a:lnTo>
                <a:lnTo>
                  <a:pt x="1085751" y="1188370"/>
                </a:lnTo>
                <a:lnTo>
                  <a:pt x="1048661" y="1297120"/>
                </a:lnTo>
                <a:lnTo>
                  <a:pt x="1038162" y="1323039"/>
                </a:lnTo>
                <a:lnTo>
                  <a:pt x="1035233" y="1331327"/>
                </a:lnTo>
                <a:lnTo>
                  <a:pt x="1024837" y="1355933"/>
                </a:lnTo>
                <a:lnTo>
                  <a:pt x="987167" y="1448926"/>
                </a:lnTo>
                <a:lnTo>
                  <a:pt x="972699" y="1479334"/>
                </a:lnTo>
                <a:lnTo>
                  <a:pt x="968012" y="1490428"/>
                </a:lnTo>
                <a:lnTo>
                  <a:pt x="955738" y="1514984"/>
                </a:lnTo>
                <a:lnTo>
                  <a:pt x="919528" y="1591091"/>
                </a:lnTo>
                <a:lnTo>
                  <a:pt x="901159" y="1624178"/>
                </a:lnTo>
                <a:lnTo>
                  <a:pt x="899008" y="1628480"/>
                </a:lnTo>
                <a:lnTo>
                  <a:pt x="0" y="1628480"/>
                </a:lnTo>
                <a:lnTo>
                  <a:pt x="10431" y="1610217"/>
                </a:lnTo>
                <a:lnTo>
                  <a:pt x="71384" y="1482738"/>
                </a:lnTo>
                <a:lnTo>
                  <a:pt x="114832" y="1386721"/>
                </a:lnTo>
                <a:lnTo>
                  <a:pt x="168746" y="1240478"/>
                </a:lnTo>
                <a:lnTo>
                  <a:pt x="203323" y="1142561"/>
                </a:lnTo>
                <a:lnTo>
                  <a:pt x="251260" y="967929"/>
                </a:lnTo>
                <a:lnTo>
                  <a:pt x="274667" y="880018"/>
                </a:lnTo>
                <a:lnTo>
                  <a:pt x="327624" y="601373"/>
                </a:lnTo>
                <a:lnTo>
                  <a:pt x="27586" y="6013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4DEA364C-EDB0-6C1A-D298-9D22F4B0240D}"/>
              </a:ext>
            </a:extLst>
          </p:cNvPr>
          <p:cNvCxnSpPr>
            <a:cxnSpLocks/>
          </p:cNvCxnSpPr>
          <p:nvPr/>
        </p:nvCxnSpPr>
        <p:spPr>
          <a:xfrm>
            <a:off x="8446382" y="1966852"/>
            <a:ext cx="25539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5">
            <a:extLst>
              <a:ext uri="{FF2B5EF4-FFF2-40B4-BE49-F238E27FC236}">
                <a16:creationId xmlns:a16="http://schemas.microsoft.com/office/drawing/2014/main" id="{4123030E-EFED-4E07-495F-A3C12CAE6F47}"/>
              </a:ext>
            </a:extLst>
          </p:cNvPr>
          <p:cNvSpPr txBox="1"/>
          <p:nvPr/>
        </p:nvSpPr>
        <p:spPr>
          <a:xfrm>
            <a:off x="7560192" y="2272799"/>
            <a:ext cx="43263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Incompatibity with migration to maximo SaaS solution </a:t>
            </a:r>
            <a:endParaRPr lang="en-ID" sz="1400" dirty="0">
              <a:solidFill>
                <a:schemeClr val="bg1"/>
              </a:solidFill>
              <a:latin typeface="Aptos (Corps)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7F3DB1-FC56-BC36-7EB8-67C29A923C21}"/>
              </a:ext>
            </a:extLst>
          </p:cNvPr>
          <p:cNvSpPr/>
          <p:nvPr/>
        </p:nvSpPr>
        <p:spPr>
          <a:xfrm>
            <a:off x="1034376" y="4190655"/>
            <a:ext cx="381950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rgbClr val="582C83"/>
                </a:solidFill>
                <a:latin typeface="Michelin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Do you have some needs that this module can cover?</a:t>
            </a:r>
            <a:endParaRPr lang="en-ID" sz="1600" b="1" dirty="0">
              <a:solidFill>
                <a:srgbClr val="582C83"/>
              </a:solidFill>
              <a:latin typeface="Michelin" panose="020000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742589E-059D-F062-2005-28C2973CD547}"/>
              </a:ext>
            </a:extLst>
          </p:cNvPr>
          <p:cNvSpPr/>
          <p:nvPr/>
        </p:nvSpPr>
        <p:spPr>
          <a:xfrm>
            <a:off x="7102193" y="4190655"/>
            <a:ext cx="381950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rgbClr val="582C83"/>
                </a:solidFill>
                <a:latin typeface="Michelin" panose="020000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Can IBM make this a standard Maximo module?</a:t>
            </a:r>
          </a:p>
        </p:txBody>
      </p:sp>
      <p:pic>
        <p:nvPicPr>
          <p:cNvPr id="62" name="Graphique 61" descr="Outils avec un remplissage uni">
            <a:extLst>
              <a:ext uri="{FF2B5EF4-FFF2-40B4-BE49-F238E27FC236}">
                <a16:creationId xmlns:a16="http://schemas.microsoft.com/office/drawing/2014/main" id="{6450CBC7-2C05-A1BB-3721-034FCE67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730" y="1509652"/>
            <a:ext cx="914400" cy="914400"/>
          </a:xfrm>
          <a:prstGeom prst="rect">
            <a:avLst/>
          </a:prstGeom>
        </p:spPr>
      </p:pic>
      <p:pic>
        <p:nvPicPr>
          <p:cNvPr id="66" name="Graphique 65" descr="Liste de contrôle avec un remplissage uni">
            <a:extLst>
              <a:ext uri="{FF2B5EF4-FFF2-40B4-BE49-F238E27FC236}">
                <a16:creationId xmlns:a16="http://schemas.microsoft.com/office/drawing/2014/main" id="{08A22DD1-EBF6-A6B2-D1F7-8FDCDB28F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873" y="3193297"/>
            <a:ext cx="771406" cy="771406"/>
          </a:xfrm>
          <a:prstGeom prst="rect">
            <a:avLst/>
          </a:prstGeom>
        </p:spPr>
      </p:pic>
      <p:pic>
        <p:nvPicPr>
          <p:cNvPr id="67" name="Graphique 66" descr="Plan avec un remplissage uni">
            <a:extLst>
              <a:ext uri="{FF2B5EF4-FFF2-40B4-BE49-F238E27FC236}">
                <a16:creationId xmlns:a16="http://schemas.microsoft.com/office/drawing/2014/main" id="{899C084C-88D6-97D6-5D84-040C6C38D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3690" y="3193297"/>
            <a:ext cx="771406" cy="771406"/>
          </a:xfrm>
          <a:prstGeom prst="rect">
            <a:avLst/>
          </a:prstGeom>
        </p:spPr>
      </p:pic>
      <p:sp>
        <p:nvSpPr>
          <p:cNvPr id="68" name="TextBox 15">
            <a:extLst>
              <a:ext uri="{FF2B5EF4-FFF2-40B4-BE49-F238E27FC236}">
                <a16:creationId xmlns:a16="http://schemas.microsoft.com/office/drawing/2014/main" id="{5C11E8E4-6216-0C88-415D-4552482E256F}"/>
              </a:ext>
            </a:extLst>
          </p:cNvPr>
          <p:cNvSpPr txBox="1"/>
          <p:nvPr/>
        </p:nvSpPr>
        <p:spPr>
          <a:xfrm>
            <a:off x="7560192" y="1344288"/>
            <a:ext cx="4326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Aptos (Corps)"/>
                <a:ea typeface="Open Sans" panose="020B0606030504020204" pitchFamily="34" charset="0"/>
                <a:cs typeface="Open Sans" panose="020B0606030504020204" pitchFamily="34" charset="0"/>
              </a:rPr>
              <a:t>Need to maintain the application and develop adaptations for maximo version upgrade</a:t>
            </a:r>
            <a:endParaRPr lang="en-ID" sz="1400" dirty="0">
              <a:solidFill>
                <a:schemeClr val="bg1"/>
              </a:solidFill>
              <a:latin typeface="Aptos (Corps)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02B0166-E6E8-07B7-6FD4-C8E3E4025EBA}"/>
              </a:ext>
            </a:extLst>
          </p:cNvPr>
          <p:cNvSpPr/>
          <p:nvPr/>
        </p:nvSpPr>
        <p:spPr>
          <a:xfrm>
            <a:off x="1034376" y="4043916"/>
            <a:ext cx="698400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DAB666-320A-57ED-181F-971D082825C3}"/>
              </a:ext>
            </a:extLst>
          </p:cNvPr>
          <p:cNvSpPr/>
          <p:nvPr/>
        </p:nvSpPr>
        <p:spPr>
          <a:xfrm>
            <a:off x="7102193" y="4043916"/>
            <a:ext cx="698400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9">
            <a:extLst>
              <a:ext uri="{FF2B5EF4-FFF2-40B4-BE49-F238E27FC236}">
                <a16:creationId xmlns:a16="http://schemas.microsoft.com/office/drawing/2014/main" id="{2E0CF4CA-CC26-A827-FCD2-7B380A8CA968}"/>
              </a:ext>
            </a:extLst>
          </p:cNvPr>
          <p:cNvSpPr txBox="1"/>
          <p:nvPr/>
        </p:nvSpPr>
        <p:spPr>
          <a:xfrm>
            <a:off x="2887436" y="5393866"/>
            <a:ext cx="6417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none" strike="noStrike" noProof="0" dirty="0">
                <a:solidFill>
                  <a:srgbClr val="FCE500"/>
                </a:solidFill>
                <a:effectLst>
                  <a:glow rad="127000">
                    <a:srgbClr val="00205B"/>
                  </a:glow>
                </a:effectLst>
                <a:latin typeface="Michelin" panose="02000000000000000000" pitchFamily="50" charset="0"/>
                <a:cs typeface="Arial" panose="020B0604020202020204" pitchFamily="34" charset="0"/>
              </a:rPr>
              <a:t>VOTE FOR US </a:t>
            </a:r>
            <a:r>
              <a:rPr lang="en-US" sz="4000" b="1" u="none" strike="noStrike" noProof="0">
                <a:solidFill>
                  <a:srgbClr val="FCE500"/>
                </a:solidFill>
                <a:effectLst>
                  <a:glow rad="127000">
                    <a:srgbClr val="00205B"/>
                  </a:glow>
                </a:effectLst>
                <a:latin typeface="Michelin" panose="02000000000000000000" pitchFamily="50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r>
              <a:rPr lang="en-US" sz="4000" b="1" u="none" strike="noStrike" noProof="0" dirty="0">
                <a:solidFill>
                  <a:srgbClr val="FCE500"/>
                </a:solidFill>
                <a:effectLst>
                  <a:glow rad="127000">
                    <a:srgbClr val="00205B"/>
                  </a:glow>
                </a:effectLst>
                <a:latin typeface="Michelin" panose="02000000000000000000" pitchFamily="50" charset="0"/>
                <a:cs typeface="Arial" panose="020B0604020202020204" pitchFamily="34" charset="0"/>
              </a:rPr>
              <a:t>!!</a:t>
            </a:r>
            <a:r>
              <a:rPr lang="en-US" sz="4000" b="1" noProof="0" dirty="0">
                <a:solidFill>
                  <a:srgbClr val="FCE500"/>
                </a:solidFill>
                <a:effectLst>
                  <a:glow rad="127000">
                    <a:srgbClr val="00205B"/>
                  </a:glow>
                </a:effectLst>
                <a:latin typeface="Michelin" panose="02000000000000000000" pitchFamily="50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50617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DE28E-48A7-4DCA-A833-C26CFA5DB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62"/>
                    </a14:imgEffect>
                    <a14:imgEffect>
                      <a14:saturation sat="114000"/>
                    </a14:imgEffect>
                    <a14:imgEffect>
                      <a14:brightnessContrast bright="-41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0" b="3889"/>
          <a:stretch/>
        </p:blipFill>
        <p:spPr>
          <a:xfrm>
            <a:off x="0" y="-1"/>
            <a:ext cx="12192000" cy="60960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B1D00-8496-49C3-82D6-D3C5417C6B9D}"/>
              </a:ext>
            </a:extLst>
          </p:cNvPr>
          <p:cNvGrpSpPr/>
          <p:nvPr/>
        </p:nvGrpSpPr>
        <p:grpSpPr>
          <a:xfrm>
            <a:off x="209783" y="1837724"/>
            <a:ext cx="11532607" cy="3795377"/>
            <a:chOff x="209783" y="1837724"/>
            <a:chExt cx="11532607" cy="3795377"/>
          </a:xfrm>
          <a:solidFill>
            <a:srgbClr val="000C22">
              <a:alpha val="50000"/>
            </a:srgb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8C30D8B-ED17-44A0-A599-3E495C8FBFCA}"/>
                </a:ext>
              </a:extLst>
            </p:cNvPr>
            <p:cNvSpPr/>
            <p:nvPr/>
          </p:nvSpPr>
          <p:spPr>
            <a:xfrm>
              <a:off x="209783" y="3194509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E2AC0CB-3072-40AB-9491-2A38C11DA812}"/>
                </a:ext>
              </a:extLst>
            </p:cNvPr>
            <p:cNvSpPr/>
            <p:nvPr/>
          </p:nvSpPr>
          <p:spPr>
            <a:xfrm>
              <a:off x="1203313" y="3106586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5821BD-31DF-4D67-993C-B61F0E2131C2}"/>
                </a:ext>
              </a:extLst>
            </p:cNvPr>
            <p:cNvSpPr/>
            <p:nvPr/>
          </p:nvSpPr>
          <p:spPr>
            <a:xfrm>
              <a:off x="2232013" y="3361563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F18765A-0B77-4220-81AF-727D0AFF9FFB}"/>
                </a:ext>
              </a:extLst>
            </p:cNvPr>
            <p:cNvSpPr/>
            <p:nvPr/>
          </p:nvSpPr>
          <p:spPr>
            <a:xfrm>
              <a:off x="3287090" y="3968232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71C995-0D70-48F6-97F6-C26D15FCC02D}"/>
                </a:ext>
              </a:extLst>
            </p:cNvPr>
            <p:cNvSpPr/>
            <p:nvPr/>
          </p:nvSpPr>
          <p:spPr>
            <a:xfrm>
              <a:off x="4368544" y="4469393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F8768CE-B95F-459D-84C2-C967C6076B2E}"/>
                </a:ext>
              </a:extLst>
            </p:cNvPr>
            <p:cNvSpPr/>
            <p:nvPr/>
          </p:nvSpPr>
          <p:spPr>
            <a:xfrm>
              <a:off x="5573090" y="4697993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7596649-D7A3-44CF-AFA1-A9B110FEA542}"/>
                </a:ext>
              </a:extLst>
            </p:cNvPr>
            <p:cNvSpPr/>
            <p:nvPr/>
          </p:nvSpPr>
          <p:spPr>
            <a:xfrm>
              <a:off x="7015028" y="4530939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3FA722-17F0-4B9D-A784-4EE3539AA8FF}"/>
                </a:ext>
              </a:extLst>
            </p:cNvPr>
            <p:cNvSpPr/>
            <p:nvPr/>
          </p:nvSpPr>
          <p:spPr>
            <a:xfrm>
              <a:off x="8342667" y="4337508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FB7C975-CCDD-494C-A69F-B7CCDA8B980D}"/>
                </a:ext>
              </a:extLst>
            </p:cNvPr>
            <p:cNvSpPr/>
            <p:nvPr/>
          </p:nvSpPr>
          <p:spPr>
            <a:xfrm>
              <a:off x="9529628" y="4038569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5BB1722-CE8D-40F9-BEA2-FC8C0364D98A}"/>
                </a:ext>
              </a:extLst>
            </p:cNvPr>
            <p:cNvSpPr/>
            <p:nvPr/>
          </p:nvSpPr>
          <p:spPr>
            <a:xfrm>
              <a:off x="10637459" y="3361562"/>
              <a:ext cx="935108" cy="935108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67936A3-2673-4252-9123-DBD973D73481}"/>
                </a:ext>
              </a:extLst>
            </p:cNvPr>
            <p:cNvSpPr/>
            <p:nvPr/>
          </p:nvSpPr>
          <p:spPr>
            <a:xfrm>
              <a:off x="10502806" y="1837724"/>
              <a:ext cx="1239584" cy="1239584"/>
            </a:xfrm>
            <a:prstGeom prst="ellipse">
              <a:avLst/>
            </a:prstGeom>
            <a:grpFill/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F3368DF-1C20-4922-809F-E788E827C9A9}"/>
              </a:ext>
            </a:extLst>
          </p:cNvPr>
          <p:cNvSpPr/>
          <p:nvPr/>
        </p:nvSpPr>
        <p:spPr>
          <a:xfrm>
            <a:off x="0" y="0"/>
            <a:ext cx="12192000" cy="2202904"/>
          </a:xfrm>
          <a:prstGeom prst="rect">
            <a:avLst/>
          </a:prstGeom>
          <a:gradFill>
            <a:gsLst>
              <a:gs pos="0">
                <a:schemeClr val="tx1">
                  <a:alpha val="2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38FD955-AA3E-4726-A806-2582D808DAE3}"/>
              </a:ext>
            </a:extLst>
          </p:cNvPr>
          <p:cNvSpPr txBox="1"/>
          <p:nvPr/>
        </p:nvSpPr>
        <p:spPr>
          <a:xfrm>
            <a:off x="-73989" y="3304776"/>
            <a:ext cx="1497434" cy="849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cs typeface="Arial" panose="020B0604020202020204" pitchFamily="34" charset="0"/>
              </a:rPr>
              <a:t>1891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Detachable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tires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696D17F-5DB8-4F29-AEB4-52752DB27C77}"/>
              </a:ext>
            </a:extLst>
          </p:cNvPr>
          <p:cNvSpPr txBox="1"/>
          <p:nvPr/>
        </p:nvSpPr>
        <p:spPr>
          <a:xfrm>
            <a:off x="957399" y="3271784"/>
            <a:ext cx="1506145" cy="9351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cs typeface="Arial" panose="020B0604020202020204" pitchFamily="34" charset="0"/>
              </a:rPr>
              <a:t>1900</a:t>
            </a:r>
            <a:endPara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" panose="02000000000000000000" pitchFamily="50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</a:t>
            </a:r>
            <a:b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Michelin</a:t>
            </a:r>
          </a:p>
          <a:p>
            <a:pPr algn="ctr">
              <a:lnSpc>
                <a:spcPts val="1500"/>
              </a:lnSpc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Guide</a:t>
            </a:r>
            <a:br>
              <a:rPr lang="en-US" sz="10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spc="-6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0DE405D-5370-4D9C-8CD2-14F08D39BE89}"/>
              </a:ext>
            </a:extLst>
          </p:cNvPr>
          <p:cNvSpPr txBox="1"/>
          <p:nvPr/>
        </p:nvSpPr>
        <p:spPr>
          <a:xfrm>
            <a:off x="5348780" y="4837968"/>
            <a:ext cx="1494440" cy="1012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cs typeface="Arial" panose="020B0604020202020204" pitchFamily="34" charset="0"/>
              </a:rPr>
              <a:t>1931</a:t>
            </a:r>
            <a:endParaRPr lang="en-US" sz="16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" panose="02000000000000000000" pitchFamily="50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signs</a:t>
            </a:r>
          </a:p>
        </p:txBody>
      </p:sp>
      <p:sp>
        <p:nvSpPr>
          <p:cNvPr id="144" name="Titre 3">
            <a:extLst>
              <a:ext uri="{FF2B5EF4-FFF2-40B4-BE49-F238E27FC236}">
                <a16:creationId xmlns:a16="http://schemas.microsoft.com/office/drawing/2014/main" id="{C47E5E71-8A19-4FA4-8C4E-DBAF6AEE8CE8}"/>
              </a:ext>
            </a:extLst>
          </p:cNvPr>
          <p:cNvSpPr txBox="1">
            <a:spLocks/>
          </p:cNvSpPr>
          <p:nvPr/>
        </p:nvSpPr>
        <p:spPr>
          <a:xfrm>
            <a:off x="8079224" y="4512813"/>
            <a:ext cx="1539547" cy="8797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en-US" sz="1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1992</a:t>
            </a:r>
          </a:p>
          <a:p>
            <a:pPr algn="ctr">
              <a:lnSpc>
                <a:spcPts val="1500"/>
              </a:lnSpc>
              <a:spcBef>
                <a:spcPts val="0"/>
              </a:spcBef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b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 Tire</a:t>
            </a:r>
          </a:p>
        </p:txBody>
      </p:sp>
      <p:sp>
        <p:nvSpPr>
          <p:cNvPr id="145" name="Titre 3">
            <a:extLst>
              <a:ext uri="{FF2B5EF4-FFF2-40B4-BE49-F238E27FC236}">
                <a16:creationId xmlns:a16="http://schemas.microsoft.com/office/drawing/2014/main" id="{21FB2526-511D-4367-85DB-91BB432029F0}"/>
              </a:ext>
            </a:extLst>
          </p:cNvPr>
          <p:cNvSpPr txBox="1">
            <a:spLocks/>
          </p:cNvSpPr>
          <p:nvPr/>
        </p:nvSpPr>
        <p:spPr>
          <a:xfrm>
            <a:off x="6740434" y="4724653"/>
            <a:ext cx="1504822" cy="565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1946</a:t>
            </a:r>
            <a:r>
              <a:rPr lang="en-US" sz="105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" panose="02000000000000000000" pitchFamily="50" charset="0"/>
              </a:rPr>
              <a:t> </a:t>
            </a: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RADIAL </a:t>
            </a:r>
          </a:p>
          <a:p>
            <a:pPr algn="ctr">
              <a:lnSpc>
                <a:spcPts val="1500"/>
              </a:lnSpc>
              <a:spcBef>
                <a:spcPts val="0"/>
              </a:spcBef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Tire</a:t>
            </a:r>
          </a:p>
        </p:txBody>
      </p:sp>
      <p:sp>
        <p:nvSpPr>
          <p:cNvPr id="146" name="Titre 3">
            <a:extLst>
              <a:ext uri="{FF2B5EF4-FFF2-40B4-BE49-F238E27FC236}">
                <a16:creationId xmlns:a16="http://schemas.microsoft.com/office/drawing/2014/main" id="{7989AD0C-08DC-48CB-9ED3-5F11C109C971}"/>
              </a:ext>
            </a:extLst>
          </p:cNvPr>
          <p:cNvSpPr txBox="1">
            <a:spLocks/>
          </p:cNvSpPr>
          <p:nvPr/>
        </p:nvSpPr>
        <p:spPr>
          <a:xfrm>
            <a:off x="9037696" y="4225043"/>
            <a:ext cx="1903182" cy="11675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en-US" sz="1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2017</a:t>
            </a: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500"/>
              </a:lnSpc>
              <a:spcBef>
                <a:spcPts val="0"/>
              </a:spcBef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b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 concept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A248564-39C1-40DF-94BC-73E3CACDECEC}"/>
              </a:ext>
            </a:extLst>
          </p:cNvPr>
          <p:cNvSpPr txBox="1"/>
          <p:nvPr/>
        </p:nvSpPr>
        <p:spPr>
          <a:xfrm>
            <a:off x="1911690" y="3387611"/>
            <a:ext cx="1506145" cy="877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cs typeface="Arial" panose="020B0604020202020204" pitchFamily="34" charset="0"/>
              </a:rPr>
              <a:t>1916</a:t>
            </a:r>
            <a:endPara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" panose="02000000000000000000" pitchFamily="50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1st  paved aviation </a:t>
            </a:r>
            <a:b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runway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F278C78-258C-4CBA-A59E-527D982E90BF}"/>
              </a:ext>
            </a:extLst>
          </p:cNvPr>
          <p:cNvSpPr txBox="1"/>
          <p:nvPr/>
        </p:nvSpPr>
        <p:spPr>
          <a:xfrm>
            <a:off x="3007449" y="3851452"/>
            <a:ext cx="1506145" cy="877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cs typeface="Arial" panose="020B0604020202020204" pitchFamily="34" charset="0"/>
              </a:rPr>
              <a:t>1922</a:t>
            </a:r>
            <a:endPara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" panose="02000000000000000000" pitchFamily="50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National survey instigating the democratization of automobiles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89D1463-1DEC-4457-8769-1246C872F8F6}"/>
              </a:ext>
            </a:extLst>
          </p:cNvPr>
          <p:cNvSpPr txBox="1"/>
          <p:nvPr/>
        </p:nvSpPr>
        <p:spPr>
          <a:xfrm>
            <a:off x="4041140" y="4666846"/>
            <a:ext cx="1557486" cy="8772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cs typeface="Arial" panose="020B0604020202020204" pitchFamily="34" charset="0"/>
              </a:rPr>
              <a:t>1929</a:t>
            </a:r>
            <a:endPara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helin" panose="02000000000000000000" pitchFamily="50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14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Railcars</a:t>
            </a:r>
          </a:p>
        </p:txBody>
      </p:sp>
      <p:sp>
        <p:nvSpPr>
          <p:cNvPr id="158" name="Titre 3">
            <a:extLst>
              <a:ext uri="{FF2B5EF4-FFF2-40B4-BE49-F238E27FC236}">
                <a16:creationId xmlns:a16="http://schemas.microsoft.com/office/drawing/2014/main" id="{C9CB5628-6E61-45F6-A4D3-742A3EDF4609}"/>
              </a:ext>
            </a:extLst>
          </p:cNvPr>
          <p:cNvSpPr txBox="1">
            <a:spLocks/>
          </p:cNvSpPr>
          <p:nvPr/>
        </p:nvSpPr>
        <p:spPr>
          <a:xfrm>
            <a:off x="10363442" y="3538020"/>
            <a:ext cx="1497434" cy="11675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en-US" sz="1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2019</a:t>
            </a: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500"/>
              </a:lnSpc>
              <a:spcBef>
                <a:spcPts val="0"/>
              </a:spcBef>
              <a:defRPr/>
            </a:pPr>
            <a:r>
              <a:rPr lang="en-US" sz="1400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Creation of </a:t>
            </a:r>
            <a:r>
              <a:rPr lang="en-US" sz="1400" spc="-6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Symbio</a:t>
            </a:r>
            <a:endParaRPr lang="en-US" sz="1400" spc="-6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itre 3">
            <a:extLst>
              <a:ext uri="{FF2B5EF4-FFF2-40B4-BE49-F238E27FC236}">
                <a16:creationId xmlns:a16="http://schemas.microsoft.com/office/drawing/2014/main" id="{06CB5432-F9EC-485B-AD89-8AAD578D79C6}"/>
              </a:ext>
            </a:extLst>
          </p:cNvPr>
          <p:cNvSpPr txBox="1">
            <a:spLocks/>
          </p:cNvSpPr>
          <p:nvPr/>
        </p:nvSpPr>
        <p:spPr>
          <a:xfrm>
            <a:off x="10331203" y="1418074"/>
            <a:ext cx="1497434" cy="11675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en-US" sz="18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2030</a:t>
            </a:r>
            <a:r>
              <a:rPr lang="en-US" sz="16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40% sustainable materials in our tires</a:t>
            </a:r>
            <a:endParaRPr lang="en-US" sz="1400" spc="-6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AC48913-B0B1-4739-B442-A9BA1136EDE0}"/>
              </a:ext>
            </a:extLst>
          </p:cNvPr>
          <p:cNvCxnSpPr>
            <a:cxnSpLocks/>
          </p:cNvCxnSpPr>
          <p:nvPr/>
        </p:nvCxnSpPr>
        <p:spPr>
          <a:xfrm flipV="1">
            <a:off x="672774" y="4038569"/>
            <a:ext cx="0" cy="205743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A4E4A1A-3579-49BC-90ED-5E6EC034FB8B}"/>
              </a:ext>
            </a:extLst>
          </p:cNvPr>
          <p:cNvCxnSpPr>
            <a:cxnSpLocks/>
          </p:cNvCxnSpPr>
          <p:nvPr/>
        </p:nvCxnSpPr>
        <p:spPr>
          <a:xfrm flipV="1">
            <a:off x="1719058" y="4171950"/>
            <a:ext cx="0" cy="192405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6F16C88-9075-4F8F-9EF4-4276ABA6ECB5}"/>
              </a:ext>
            </a:extLst>
          </p:cNvPr>
          <p:cNvCxnSpPr>
            <a:cxnSpLocks/>
          </p:cNvCxnSpPr>
          <p:nvPr/>
        </p:nvCxnSpPr>
        <p:spPr>
          <a:xfrm flipV="1">
            <a:off x="2659835" y="4286250"/>
            <a:ext cx="0" cy="180975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D8C2DC5-9977-42F9-BBCA-4C1F5A05C941}"/>
              </a:ext>
            </a:extLst>
          </p:cNvPr>
          <p:cNvCxnSpPr>
            <a:cxnSpLocks/>
          </p:cNvCxnSpPr>
          <p:nvPr/>
        </p:nvCxnSpPr>
        <p:spPr>
          <a:xfrm flipV="1">
            <a:off x="3741288" y="4914900"/>
            <a:ext cx="0" cy="118110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1A066A9-C645-494C-A71B-BBF640862010}"/>
              </a:ext>
            </a:extLst>
          </p:cNvPr>
          <p:cNvCxnSpPr>
            <a:cxnSpLocks/>
          </p:cNvCxnSpPr>
          <p:nvPr/>
        </p:nvCxnSpPr>
        <p:spPr>
          <a:xfrm flipV="1">
            <a:off x="4778780" y="5231423"/>
            <a:ext cx="0" cy="864581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CF76605-2CD7-41A2-8BE8-35B68B317F5B}"/>
              </a:ext>
            </a:extLst>
          </p:cNvPr>
          <p:cNvCxnSpPr>
            <a:cxnSpLocks/>
          </p:cNvCxnSpPr>
          <p:nvPr/>
        </p:nvCxnSpPr>
        <p:spPr>
          <a:xfrm flipV="1">
            <a:off x="6088834" y="5372100"/>
            <a:ext cx="0" cy="723905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7F23157-CB04-4EB4-8895-56C3B0D3FAF7}"/>
              </a:ext>
            </a:extLst>
          </p:cNvPr>
          <p:cNvCxnSpPr>
            <a:cxnSpLocks/>
          </p:cNvCxnSpPr>
          <p:nvPr/>
        </p:nvCxnSpPr>
        <p:spPr>
          <a:xfrm flipV="1">
            <a:off x="7478019" y="5362575"/>
            <a:ext cx="0" cy="733430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1039DE3-81D5-4A6A-A61D-42381B58872A}"/>
              </a:ext>
            </a:extLst>
          </p:cNvPr>
          <p:cNvCxnSpPr>
            <a:cxnSpLocks/>
          </p:cNvCxnSpPr>
          <p:nvPr/>
        </p:nvCxnSpPr>
        <p:spPr>
          <a:xfrm flipV="1">
            <a:off x="8849619" y="5219700"/>
            <a:ext cx="0" cy="876305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8D0459-0FE5-4510-B9EC-6E8391684B1F}"/>
              </a:ext>
            </a:extLst>
          </p:cNvPr>
          <p:cNvCxnSpPr>
            <a:cxnSpLocks/>
          </p:cNvCxnSpPr>
          <p:nvPr/>
        </p:nvCxnSpPr>
        <p:spPr>
          <a:xfrm flipV="1">
            <a:off x="10010203" y="4953000"/>
            <a:ext cx="0" cy="1143005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6F9D1D7-9F23-48CA-B3B2-D4D89A92BE9C}"/>
              </a:ext>
            </a:extLst>
          </p:cNvPr>
          <p:cNvCxnSpPr>
            <a:cxnSpLocks/>
          </p:cNvCxnSpPr>
          <p:nvPr/>
        </p:nvCxnSpPr>
        <p:spPr>
          <a:xfrm flipV="1">
            <a:off x="11122598" y="4257675"/>
            <a:ext cx="0" cy="1838331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08FF990-D3AD-432E-8A0C-E79A83181522}"/>
              </a:ext>
            </a:extLst>
          </p:cNvPr>
          <p:cNvCxnSpPr>
            <a:cxnSpLocks/>
          </p:cNvCxnSpPr>
          <p:nvPr/>
        </p:nvCxnSpPr>
        <p:spPr>
          <a:xfrm flipV="1">
            <a:off x="11122598" y="2387112"/>
            <a:ext cx="0" cy="949569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Image 4" descr="Une image contenant extérieur, vélo, homme, personne&#10;&#10;Description générée automatiquement">
            <a:extLst>
              <a:ext uri="{FF2B5EF4-FFF2-40B4-BE49-F238E27FC236}">
                <a16:creationId xmlns:a16="http://schemas.microsoft.com/office/drawing/2014/main" id="{45BD4054-7C51-459D-A4D2-6083BA928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5" t="-1" r="37576" b="2192"/>
          <a:stretch/>
        </p:blipFill>
        <p:spPr>
          <a:xfrm>
            <a:off x="900199" y="1640400"/>
            <a:ext cx="643755" cy="122309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B3EFA21-7A29-46A6-AFB9-C9D3997E44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8" r="37606" b="2599"/>
          <a:stretch/>
        </p:blipFill>
        <p:spPr>
          <a:xfrm>
            <a:off x="5675019" y="1640409"/>
            <a:ext cx="643755" cy="122308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1" name="Image 10">
            <a:extLst>
              <a:ext uri="{FF2B5EF4-FFF2-40B4-BE49-F238E27FC236}">
                <a16:creationId xmlns:a16="http://schemas.microsoft.com/office/drawing/2014/main" id="{C090B6B6-5D49-4ADF-B177-21C1E3AE86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10" t="234" r="30856" b="1227"/>
          <a:stretch/>
        </p:blipFill>
        <p:spPr>
          <a:xfrm>
            <a:off x="7266111" y="1640417"/>
            <a:ext cx="643755" cy="12230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7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6320CA-8886-43BF-B81F-35F160C7AE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48521" b="2192"/>
          <a:stretch/>
        </p:blipFill>
        <p:spPr>
          <a:xfrm>
            <a:off x="1695745" y="1640401"/>
            <a:ext cx="643755" cy="122309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8" name="Image 5">
            <a:extLst>
              <a:ext uri="{FF2B5EF4-FFF2-40B4-BE49-F238E27FC236}">
                <a16:creationId xmlns:a16="http://schemas.microsoft.com/office/drawing/2014/main" id="{63F18119-DF62-4878-AFD3-920CE65299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" r="46310" b="2193"/>
          <a:stretch/>
        </p:blipFill>
        <p:spPr>
          <a:xfrm>
            <a:off x="3286837" y="1640407"/>
            <a:ext cx="643755" cy="12230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C2679B0-B519-4D2C-BFE0-E178CBD9EC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-44112" r="3960" b="-44112"/>
          <a:stretch/>
        </p:blipFill>
        <p:spPr>
          <a:xfrm>
            <a:off x="8061657" y="1642034"/>
            <a:ext cx="643755" cy="1219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100" descr="A picture containing text&#10;&#10;Description automatically generated">
            <a:extLst>
              <a:ext uri="{FF2B5EF4-FFF2-40B4-BE49-F238E27FC236}">
                <a16:creationId xmlns:a16="http://schemas.microsoft.com/office/drawing/2014/main" id="{9094D021-AB72-4385-95FA-73E45CBA1F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t="-4490" r="34368" b="-28754"/>
          <a:stretch/>
        </p:blipFill>
        <p:spPr>
          <a:xfrm>
            <a:off x="6470565" y="1640414"/>
            <a:ext cx="643755" cy="122307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5E3C4E4-F800-4669-A316-B51E25C09C86}"/>
              </a:ext>
            </a:extLst>
          </p:cNvPr>
          <p:cNvCxnSpPr>
            <a:cxnSpLocks/>
            <a:stCxn id="5" idx="0"/>
            <a:endCxn id="82" idx="2"/>
          </p:cNvCxnSpPr>
          <p:nvPr/>
        </p:nvCxnSpPr>
        <p:spPr>
          <a:xfrm flipV="1">
            <a:off x="677337" y="2863498"/>
            <a:ext cx="544740" cy="33101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E137F01-122A-4B3D-9576-F699A5F67650}"/>
              </a:ext>
            </a:extLst>
          </p:cNvPr>
          <p:cNvCxnSpPr>
            <a:cxnSpLocks/>
            <a:stCxn id="48" idx="0"/>
            <a:endCxn id="97" idx="2"/>
          </p:cNvCxnSpPr>
          <p:nvPr/>
        </p:nvCxnSpPr>
        <p:spPr>
          <a:xfrm flipV="1">
            <a:off x="1670867" y="2863497"/>
            <a:ext cx="346756" cy="24308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D9C361C-5070-4FDD-860D-863AFE89657F}"/>
              </a:ext>
            </a:extLst>
          </p:cNvPr>
          <p:cNvCxnSpPr>
            <a:cxnSpLocks/>
          </p:cNvCxnSpPr>
          <p:nvPr/>
        </p:nvCxnSpPr>
        <p:spPr>
          <a:xfrm flipV="1">
            <a:off x="2695575" y="2421730"/>
            <a:ext cx="117594" cy="80962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C82BC4B-5F65-4F1D-B25B-CEC303DF1813}"/>
              </a:ext>
            </a:extLst>
          </p:cNvPr>
          <p:cNvCxnSpPr>
            <a:cxnSpLocks/>
            <a:stCxn id="51" idx="0"/>
            <a:endCxn id="98" idx="2"/>
          </p:cNvCxnSpPr>
          <p:nvPr/>
        </p:nvCxnSpPr>
        <p:spPr>
          <a:xfrm flipH="1" flipV="1">
            <a:off x="3608715" y="2863491"/>
            <a:ext cx="145929" cy="110474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E45E6B1-93A2-44BB-AF9E-44E9BBF90C66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4404945" y="2421718"/>
            <a:ext cx="431153" cy="204767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B263332-7054-441A-8A82-9E35E72755E1}"/>
              </a:ext>
            </a:extLst>
          </p:cNvPr>
          <p:cNvCxnSpPr>
            <a:cxnSpLocks/>
            <a:stCxn id="54" idx="0"/>
          </p:cNvCxnSpPr>
          <p:nvPr/>
        </p:nvCxnSpPr>
        <p:spPr>
          <a:xfrm flipH="1" flipV="1">
            <a:off x="5200662" y="2421717"/>
            <a:ext cx="839982" cy="227627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733AC77-2102-4FCF-B2C7-95153C46DBE4}"/>
              </a:ext>
            </a:extLst>
          </p:cNvPr>
          <p:cNvCxnSpPr>
            <a:cxnSpLocks/>
            <a:stCxn id="55" idx="0"/>
            <a:endCxn id="86" idx="2"/>
          </p:cNvCxnSpPr>
          <p:nvPr/>
        </p:nvCxnSpPr>
        <p:spPr>
          <a:xfrm flipH="1" flipV="1">
            <a:off x="5996897" y="2863489"/>
            <a:ext cx="1485685" cy="16674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319367D-B2D6-4B29-80C2-3957F450BDED}"/>
              </a:ext>
            </a:extLst>
          </p:cNvPr>
          <p:cNvCxnSpPr>
            <a:cxnSpLocks/>
            <a:stCxn id="56" idx="0"/>
            <a:endCxn id="101" idx="2"/>
          </p:cNvCxnSpPr>
          <p:nvPr/>
        </p:nvCxnSpPr>
        <p:spPr>
          <a:xfrm flipH="1" flipV="1">
            <a:off x="6792443" y="2863485"/>
            <a:ext cx="2017778" cy="147402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30BF4F2-C9CA-4837-A2C2-E22537D1F098}"/>
              </a:ext>
            </a:extLst>
          </p:cNvPr>
          <p:cNvCxnSpPr>
            <a:cxnSpLocks/>
            <a:stCxn id="57" idx="0"/>
            <a:endCxn id="91" idx="2"/>
          </p:cNvCxnSpPr>
          <p:nvPr/>
        </p:nvCxnSpPr>
        <p:spPr>
          <a:xfrm flipH="1" flipV="1">
            <a:off x="7587989" y="2863482"/>
            <a:ext cx="2409193" cy="117508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D6D574A-7386-44FC-9687-15D0CEC6BDE6}"/>
              </a:ext>
            </a:extLst>
          </p:cNvPr>
          <p:cNvCxnSpPr>
            <a:cxnSpLocks/>
            <a:stCxn id="58" idx="0"/>
            <a:endCxn id="100" idx="2"/>
          </p:cNvCxnSpPr>
          <p:nvPr/>
        </p:nvCxnSpPr>
        <p:spPr>
          <a:xfrm flipH="1" flipV="1">
            <a:off x="8383535" y="2861865"/>
            <a:ext cx="2721478" cy="4996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8F10394-A227-4737-8886-4CB8F580E4E9}"/>
              </a:ext>
            </a:extLst>
          </p:cNvPr>
          <p:cNvCxnSpPr/>
          <p:nvPr/>
        </p:nvCxnSpPr>
        <p:spPr>
          <a:xfrm>
            <a:off x="523875" y="3194509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E50E64C-6B26-47B1-86DF-125F3A72A607}"/>
              </a:ext>
            </a:extLst>
          </p:cNvPr>
          <p:cNvCxnSpPr/>
          <p:nvPr/>
        </p:nvCxnSpPr>
        <p:spPr>
          <a:xfrm>
            <a:off x="1495425" y="3111166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2F1E3BC-8BEE-4EDA-A982-0E058B69632A}"/>
              </a:ext>
            </a:extLst>
          </p:cNvPr>
          <p:cNvCxnSpPr/>
          <p:nvPr/>
        </p:nvCxnSpPr>
        <p:spPr>
          <a:xfrm>
            <a:off x="2519362" y="3230873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EA1414A-CA04-4DB3-AB67-82E0B8A5EFE6}"/>
              </a:ext>
            </a:extLst>
          </p:cNvPr>
          <p:cNvCxnSpPr/>
          <p:nvPr/>
        </p:nvCxnSpPr>
        <p:spPr>
          <a:xfrm>
            <a:off x="3573462" y="3772879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919C07B-727A-4ED7-816A-FFB871A661D8}"/>
              </a:ext>
            </a:extLst>
          </p:cNvPr>
          <p:cNvCxnSpPr/>
          <p:nvPr/>
        </p:nvCxnSpPr>
        <p:spPr>
          <a:xfrm>
            <a:off x="4656137" y="4474828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DD34B0B-8180-401A-8BF0-2C197D87F7E5}"/>
              </a:ext>
            </a:extLst>
          </p:cNvPr>
          <p:cNvCxnSpPr/>
          <p:nvPr/>
        </p:nvCxnSpPr>
        <p:spPr>
          <a:xfrm>
            <a:off x="5868987" y="4706603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F8ADAB1-B86E-43FB-8E85-2847B891430A}"/>
              </a:ext>
            </a:extLst>
          </p:cNvPr>
          <p:cNvCxnSpPr/>
          <p:nvPr/>
        </p:nvCxnSpPr>
        <p:spPr>
          <a:xfrm>
            <a:off x="7300912" y="4538328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2D047192-7E1D-4642-BF9F-FE4F8C9337B9}"/>
              </a:ext>
            </a:extLst>
          </p:cNvPr>
          <p:cNvCxnSpPr/>
          <p:nvPr/>
        </p:nvCxnSpPr>
        <p:spPr>
          <a:xfrm>
            <a:off x="8631237" y="4344653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4669A60-C15A-42BC-9CD1-E3CC861E2F44}"/>
              </a:ext>
            </a:extLst>
          </p:cNvPr>
          <p:cNvCxnSpPr/>
          <p:nvPr/>
        </p:nvCxnSpPr>
        <p:spPr>
          <a:xfrm>
            <a:off x="9802812" y="4049378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957BE0A-151F-4D7F-B4C1-9E85494199F1}"/>
              </a:ext>
            </a:extLst>
          </p:cNvPr>
          <p:cNvCxnSpPr/>
          <p:nvPr/>
        </p:nvCxnSpPr>
        <p:spPr>
          <a:xfrm>
            <a:off x="10955337" y="3366753"/>
            <a:ext cx="3398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A picture containing text, outdoor, ground, stone&#10;&#10;Description automatically generated">
            <a:extLst>
              <a:ext uri="{FF2B5EF4-FFF2-40B4-BE49-F238E27FC236}">
                <a16:creationId xmlns:a16="http://schemas.microsoft.com/office/drawing/2014/main" id="{99A369E4-FDAA-4F63-B78A-C6859F1F4B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26053"/>
          <a:stretch/>
        </p:blipFill>
        <p:spPr>
          <a:xfrm>
            <a:off x="4879020" y="1640417"/>
            <a:ext cx="644187" cy="1223064"/>
          </a:xfrm>
          <a:prstGeom prst="rect">
            <a:avLst/>
          </a:prstGeom>
          <a:grpFill/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B4B4102-B410-42D4-8864-E4C7E5A63D8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9527"/>
          <a:stretch/>
        </p:blipFill>
        <p:spPr>
          <a:xfrm>
            <a:off x="4082432" y="1645029"/>
            <a:ext cx="644727" cy="1213840"/>
          </a:xfrm>
          <a:prstGeom prst="rect">
            <a:avLst/>
          </a:prstGeom>
          <a:grpFill/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0A77E66-7A01-47E1-A5F3-C68C7845B7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4755"/>
          <a:stretch/>
        </p:blipFill>
        <p:spPr>
          <a:xfrm>
            <a:off x="2485900" y="1638627"/>
            <a:ext cx="648437" cy="12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31D1FF6E-BE4A-CBC6-1F2C-79C2A8BE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13793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8" name="Organigramme : Extraire 17">
            <a:extLst>
              <a:ext uri="{FF2B5EF4-FFF2-40B4-BE49-F238E27FC236}">
                <a16:creationId xmlns:a16="http://schemas.microsoft.com/office/drawing/2014/main" id="{84D1E782-67C2-6485-0995-EBD3079EEE64}"/>
              </a:ext>
            </a:extLst>
          </p:cNvPr>
          <p:cNvSpPr/>
          <p:nvPr/>
        </p:nvSpPr>
        <p:spPr>
          <a:xfrm rot="10800000">
            <a:off x="2227561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D8757698-DFDF-37E1-CAB5-704751F5C3BD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E4FC9B-A049-CA1A-3516-8ED215F8A99C}"/>
              </a:ext>
            </a:extLst>
          </p:cNvPr>
          <p:cNvSpPr txBox="1"/>
          <p:nvPr/>
        </p:nvSpPr>
        <p:spPr>
          <a:xfrm>
            <a:off x="934119" y="479949"/>
            <a:ext cx="769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Over 130 years of </a:t>
            </a:r>
            <a:r>
              <a:rPr lang="en-US" sz="2800" b="1" noProof="0" dirty="0">
                <a:solidFill>
                  <a:srgbClr val="FCE500"/>
                </a:solidFill>
                <a:latin typeface="Michelin" panose="02000000000000000000" pitchFamily="50" charset="0"/>
              </a:rPr>
              <a:t>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CA8A6D-3505-40C3-34AE-AE83D1D4852C}"/>
              </a:ext>
            </a:extLst>
          </p:cNvPr>
          <p:cNvSpPr/>
          <p:nvPr/>
        </p:nvSpPr>
        <p:spPr>
          <a:xfrm>
            <a:off x="0" y="1159160"/>
            <a:ext cx="1837358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1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4A7CE26-EB9E-4526-BB87-F7108585F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0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055D243-1F3D-424F-92FF-7CCEECF6142B}"/>
              </a:ext>
            </a:extLst>
          </p:cNvPr>
          <p:cNvSpPr/>
          <p:nvPr/>
        </p:nvSpPr>
        <p:spPr>
          <a:xfrm>
            <a:off x="2321622" y="-5"/>
            <a:ext cx="9870378" cy="6095997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20E5D8-5DD4-4B70-AC5F-5CC60DDAA995}"/>
              </a:ext>
            </a:extLst>
          </p:cNvPr>
          <p:cNvSpPr/>
          <p:nvPr/>
        </p:nvSpPr>
        <p:spPr>
          <a:xfrm>
            <a:off x="0" y="0"/>
            <a:ext cx="12192000" cy="2202904"/>
          </a:xfrm>
          <a:prstGeom prst="rect">
            <a:avLst/>
          </a:prstGeom>
          <a:gradFill>
            <a:gsLst>
              <a:gs pos="27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D2003-441F-449D-B803-8FE4D0586C27}"/>
              </a:ext>
            </a:extLst>
          </p:cNvPr>
          <p:cNvSpPr txBox="1"/>
          <p:nvPr/>
        </p:nvSpPr>
        <p:spPr>
          <a:xfrm>
            <a:off x="1417268" y="1753279"/>
            <a:ext cx="2269452" cy="63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132 000</a:t>
            </a:r>
          </a:p>
          <a:p>
            <a:pPr algn="ctr">
              <a:lnSpc>
                <a:spcPts val="2100"/>
              </a:lnSpc>
            </a:pPr>
            <a:r>
              <a:rPr lang="en-US" sz="2000" noProof="0" dirty="0">
                <a:solidFill>
                  <a:srgbClr val="2750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3AF339-2CC8-416C-A6F8-E944E137F230}"/>
              </a:ext>
            </a:extLst>
          </p:cNvPr>
          <p:cNvSpPr txBox="1"/>
          <p:nvPr/>
        </p:nvSpPr>
        <p:spPr>
          <a:xfrm>
            <a:off x="5969998" y="2299188"/>
            <a:ext cx="2269452" cy="63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€28.5 </a:t>
            </a:r>
            <a:r>
              <a:rPr lang="en-US" sz="1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bn</a:t>
            </a:r>
            <a:endParaRPr lang="en-US" sz="2400" noProof="0" dirty="0">
              <a:solidFill>
                <a:srgbClr val="27509B"/>
              </a:solidFill>
              <a:latin typeface="Michelin Black" panose="02000000000000000000" pitchFamily="50" charset="0"/>
              <a:cs typeface="Arial" panose="020B0604020202020204" pitchFamily="34" charset="0"/>
            </a:endParaRPr>
          </a:p>
          <a:p>
            <a:pPr algn="ctr">
              <a:lnSpc>
                <a:spcPts val="2100"/>
              </a:lnSpc>
            </a:pPr>
            <a:r>
              <a:rPr lang="en-US" sz="2000" noProof="0" dirty="0">
                <a:solidFill>
                  <a:srgbClr val="2750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98717-553E-4A8F-8010-C27499EAEBC6}"/>
              </a:ext>
            </a:extLst>
          </p:cNvPr>
          <p:cNvSpPr txBox="1"/>
          <p:nvPr/>
        </p:nvSpPr>
        <p:spPr>
          <a:xfrm>
            <a:off x="3522651" y="1433335"/>
            <a:ext cx="2584450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presence in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175 </a:t>
            </a:r>
            <a:b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</a:br>
            <a:r>
              <a:rPr lang="en-US" sz="1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countries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354416-B9EF-49B9-8333-A2A38DA95263}"/>
              </a:ext>
            </a:extLst>
          </p:cNvPr>
          <p:cNvSpPr txBox="1"/>
          <p:nvPr/>
        </p:nvSpPr>
        <p:spPr>
          <a:xfrm>
            <a:off x="7107711" y="3418179"/>
            <a:ext cx="22694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€3.4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bn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7509B"/>
              </a:solidFill>
              <a:uLnTx/>
              <a:uFillTx/>
              <a:latin typeface="Michelin Black" panose="020000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 income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576541-2717-47E9-8773-89AE44604981}"/>
              </a:ext>
            </a:extLst>
          </p:cNvPr>
          <p:cNvSpPr txBox="1"/>
          <p:nvPr/>
        </p:nvSpPr>
        <p:spPr>
          <a:xfrm>
            <a:off x="2542061" y="3092600"/>
            <a:ext cx="22694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121</a:t>
            </a:r>
          </a:p>
          <a:p>
            <a:pPr algn="ctr">
              <a:lnSpc>
                <a:spcPts val="2100"/>
              </a:lnSpc>
            </a:pPr>
            <a:r>
              <a:rPr lang="en-US" sz="2000" noProof="0" dirty="0">
                <a:solidFill>
                  <a:srgbClr val="2750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sites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3692D2-B5D5-453E-8471-1AED4A25A694}"/>
              </a:ext>
            </a:extLst>
          </p:cNvPr>
          <p:cNvSpPr txBox="1"/>
          <p:nvPr/>
        </p:nvSpPr>
        <p:spPr>
          <a:xfrm>
            <a:off x="4821214" y="3390480"/>
            <a:ext cx="226945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7 400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centers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B9153B-8C02-4B83-B55B-386EB9900224}"/>
              </a:ext>
            </a:extLst>
          </p:cNvPr>
          <p:cNvSpPr txBox="1"/>
          <p:nvPr/>
        </p:nvSpPr>
        <p:spPr>
          <a:xfrm>
            <a:off x="8244156" y="2296695"/>
            <a:ext cx="22694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€2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BN</a:t>
            </a:r>
            <a:r>
              <a:rPr lang="en-US" sz="24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100"/>
              </a:lnSpc>
            </a:pPr>
            <a:r>
              <a:rPr lang="en-US" sz="2000" noProof="0" dirty="0">
                <a:solidFill>
                  <a:srgbClr val="2750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profit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83C90E6-41A0-4C98-A6B0-1BE965C5405B}"/>
              </a:ext>
            </a:extLst>
          </p:cNvPr>
          <p:cNvCxnSpPr>
            <a:cxnSpLocks/>
          </p:cNvCxnSpPr>
          <p:nvPr/>
        </p:nvCxnSpPr>
        <p:spPr>
          <a:xfrm flipV="1">
            <a:off x="2525701" y="2413000"/>
            <a:ext cx="0" cy="3683000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E90E45D-0D4D-4DF2-BF04-6E70B55C0857}"/>
              </a:ext>
            </a:extLst>
          </p:cNvPr>
          <p:cNvCxnSpPr>
            <a:cxnSpLocks/>
          </p:cNvCxnSpPr>
          <p:nvPr/>
        </p:nvCxnSpPr>
        <p:spPr>
          <a:xfrm flipV="1">
            <a:off x="3667114" y="4013200"/>
            <a:ext cx="0" cy="2082800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8FE1E9D-7F57-494F-A83D-93975E13D1C2}"/>
              </a:ext>
            </a:extLst>
          </p:cNvPr>
          <p:cNvCxnSpPr>
            <a:cxnSpLocks/>
          </p:cNvCxnSpPr>
          <p:nvPr/>
        </p:nvCxnSpPr>
        <p:spPr>
          <a:xfrm flipV="1">
            <a:off x="4808526" y="2368731"/>
            <a:ext cx="0" cy="3727269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83BCAD-CCB5-4504-9B3C-1A4AD2C1B4F0}"/>
              </a:ext>
            </a:extLst>
          </p:cNvPr>
          <p:cNvCxnSpPr>
            <a:cxnSpLocks/>
          </p:cNvCxnSpPr>
          <p:nvPr/>
        </p:nvCxnSpPr>
        <p:spPr>
          <a:xfrm flipV="1">
            <a:off x="5949938" y="4305300"/>
            <a:ext cx="0" cy="1790700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AA9826E-A666-470B-BFC7-9C067A881B3D}"/>
              </a:ext>
            </a:extLst>
          </p:cNvPr>
          <p:cNvCxnSpPr>
            <a:cxnSpLocks/>
          </p:cNvCxnSpPr>
          <p:nvPr/>
        </p:nvCxnSpPr>
        <p:spPr>
          <a:xfrm flipV="1">
            <a:off x="7091350" y="2943497"/>
            <a:ext cx="0" cy="315250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04782AD-33A8-4392-AE21-B7241CB74A18}"/>
              </a:ext>
            </a:extLst>
          </p:cNvPr>
          <p:cNvCxnSpPr>
            <a:cxnSpLocks/>
          </p:cNvCxnSpPr>
          <p:nvPr/>
        </p:nvCxnSpPr>
        <p:spPr>
          <a:xfrm flipV="1">
            <a:off x="8232762" y="4597400"/>
            <a:ext cx="0" cy="1498600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BBF48AC-1C6A-401E-A888-9C130CBEC7DD}"/>
              </a:ext>
            </a:extLst>
          </p:cNvPr>
          <p:cNvCxnSpPr>
            <a:cxnSpLocks/>
          </p:cNvCxnSpPr>
          <p:nvPr/>
        </p:nvCxnSpPr>
        <p:spPr>
          <a:xfrm flipV="1">
            <a:off x="9374174" y="2934789"/>
            <a:ext cx="0" cy="3161211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F390EE1-183F-EB9E-18E7-8FCE2CE13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750231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4" name="Organigramme : Extraire 3">
            <a:extLst>
              <a:ext uri="{FF2B5EF4-FFF2-40B4-BE49-F238E27FC236}">
                <a16:creationId xmlns:a16="http://schemas.microsoft.com/office/drawing/2014/main" id="{CF327EF1-AE3D-C47C-6C88-FEEF25F65E0C}"/>
              </a:ext>
            </a:extLst>
          </p:cNvPr>
          <p:cNvSpPr/>
          <p:nvPr/>
        </p:nvSpPr>
        <p:spPr>
          <a:xfrm rot="10800000">
            <a:off x="2227561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9">
            <a:extLst>
              <a:ext uri="{FF2B5EF4-FFF2-40B4-BE49-F238E27FC236}">
                <a16:creationId xmlns:a16="http://schemas.microsoft.com/office/drawing/2014/main" id="{A2B6C57B-ABDD-49CE-01FE-728D98E76EA1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97698E-D00B-0DEB-8285-46F129BE6C5A}"/>
              </a:ext>
            </a:extLst>
          </p:cNvPr>
          <p:cNvSpPr txBox="1"/>
          <p:nvPr/>
        </p:nvSpPr>
        <p:spPr>
          <a:xfrm>
            <a:off x="934119" y="703466"/>
            <a:ext cx="569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00205B"/>
                </a:solidFill>
                <a:latin typeface="Michelin" panose="02000000000000000000" pitchFamily="50" charset="0"/>
              </a:rPr>
              <a:t>Key figures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0AD5B-82C4-EDDB-ADEE-52DA1D66B8DA}"/>
              </a:ext>
            </a:extLst>
          </p:cNvPr>
          <p:cNvSpPr/>
          <p:nvPr/>
        </p:nvSpPr>
        <p:spPr>
          <a:xfrm>
            <a:off x="0" y="1159160"/>
            <a:ext cx="1837358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F33110-1464-4180-A673-7104A9A13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09600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FA6BE0E3-97EA-4525-A0F6-B9E958339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774346">
            <a:off x="5741653" y="2768721"/>
            <a:ext cx="1466424" cy="1905164"/>
          </a:xfrm>
          <a:prstGeom prst="rect">
            <a:avLst/>
          </a:prstGeom>
          <a:effectLst/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F8AD2D4-A807-4198-89D6-EA7C5C49C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850595">
            <a:off x="8035272" y="1176140"/>
            <a:ext cx="1466424" cy="1905164"/>
          </a:xfrm>
          <a:prstGeom prst="rect">
            <a:avLst/>
          </a:prstGeom>
          <a:effectLst/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2EE1C1B-B640-4BEA-9120-B2786624D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2999" y="3581400"/>
            <a:ext cx="1466424" cy="1905164"/>
          </a:xfrm>
          <a:prstGeom prst="rect">
            <a:avLst/>
          </a:prstGeom>
          <a:effectLst/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75D3422-9207-44F7-975E-3690F69327AF}"/>
              </a:ext>
            </a:extLst>
          </p:cNvPr>
          <p:cNvSpPr/>
          <p:nvPr/>
        </p:nvSpPr>
        <p:spPr>
          <a:xfrm>
            <a:off x="0" y="0"/>
            <a:ext cx="12192000" cy="2202904"/>
          </a:xfrm>
          <a:prstGeom prst="rect">
            <a:avLst/>
          </a:prstGeom>
          <a:gradFill>
            <a:gsLst>
              <a:gs pos="0">
                <a:schemeClr val="tx1">
                  <a:alpha val="2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2F00D-216E-46EC-8D42-DDEDF6C0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119" y="1084063"/>
            <a:ext cx="5700323" cy="595062"/>
          </a:xfrm>
        </p:spPr>
        <p:txBody>
          <a:bodyPr anchor="b">
            <a:noAutofit/>
          </a:bodyPr>
          <a:lstStyle/>
          <a:p>
            <a:r>
              <a:rPr lang="en-US" sz="32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of sustainable growth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05BF1C-D6E1-4D2C-95F7-0F520B0A1483}"/>
              </a:ext>
            </a:extLst>
          </p:cNvPr>
          <p:cNvSpPr/>
          <p:nvPr/>
        </p:nvSpPr>
        <p:spPr>
          <a:xfrm>
            <a:off x="3246720" y="3731001"/>
            <a:ext cx="1610654" cy="1610654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749A13D-2A46-4A24-B117-364649EBF567}"/>
              </a:ext>
            </a:extLst>
          </p:cNvPr>
          <p:cNvSpPr/>
          <p:nvPr/>
        </p:nvSpPr>
        <p:spPr>
          <a:xfrm>
            <a:off x="5770984" y="3106035"/>
            <a:ext cx="1610654" cy="1610654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170CACE-308D-4171-8C99-054637A80B28}"/>
              </a:ext>
            </a:extLst>
          </p:cNvPr>
          <p:cNvSpPr/>
          <p:nvPr/>
        </p:nvSpPr>
        <p:spPr>
          <a:xfrm>
            <a:off x="7838146" y="1493752"/>
            <a:ext cx="1610654" cy="1610654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1690BB1-670A-4253-8ADE-8985C875993E}"/>
              </a:ext>
            </a:extLst>
          </p:cNvPr>
          <p:cNvCxnSpPr>
            <a:cxnSpLocks/>
          </p:cNvCxnSpPr>
          <p:nvPr/>
        </p:nvCxnSpPr>
        <p:spPr>
          <a:xfrm flipV="1">
            <a:off x="4052047" y="5547360"/>
            <a:ext cx="0" cy="539114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4E79A4-1FEE-47ED-812A-0AD5093A782A}"/>
              </a:ext>
            </a:extLst>
          </p:cNvPr>
          <p:cNvCxnSpPr>
            <a:cxnSpLocks/>
          </p:cNvCxnSpPr>
          <p:nvPr/>
        </p:nvCxnSpPr>
        <p:spPr>
          <a:xfrm flipV="1">
            <a:off x="6576311" y="4808220"/>
            <a:ext cx="0" cy="127825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4B3DF3-7FC5-4AAE-8258-06E6DCF63DBB}"/>
              </a:ext>
            </a:extLst>
          </p:cNvPr>
          <p:cNvCxnSpPr>
            <a:cxnSpLocks/>
          </p:cNvCxnSpPr>
          <p:nvPr/>
        </p:nvCxnSpPr>
        <p:spPr>
          <a:xfrm flipV="1">
            <a:off x="8643473" y="3246120"/>
            <a:ext cx="0" cy="2840354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25780AC-A07D-440A-9DC1-F90B6DF09A4F}"/>
              </a:ext>
            </a:extLst>
          </p:cNvPr>
          <p:cNvSpPr txBox="1"/>
          <p:nvPr/>
        </p:nvSpPr>
        <p:spPr>
          <a:xfrm>
            <a:off x="3163520" y="4236355"/>
            <a:ext cx="1792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rgbClr val="27509B"/>
                </a:solidFill>
                <a:latin typeface="Michelin Black" panose="02000000000000000000" pitchFamily="50" charset="0"/>
                <a:cs typeface="Arial" panose="020B0604020202020204" pitchFamily="34" charset="0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 tires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BEF3EE-56B6-403F-AD65-0A5357E4385E}"/>
              </a:ext>
            </a:extLst>
          </p:cNvPr>
          <p:cNvSpPr txBox="1"/>
          <p:nvPr/>
        </p:nvSpPr>
        <p:spPr>
          <a:xfrm>
            <a:off x="5679841" y="3594667"/>
            <a:ext cx="1792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Around tires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AA848E-A043-4950-BEF2-42206DC8E87B}"/>
              </a:ext>
            </a:extLst>
          </p:cNvPr>
          <p:cNvSpPr txBox="1"/>
          <p:nvPr/>
        </p:nvSpPr>
        <p:spPr>
          <a:xfrm>
            <a:off x="7747003" y="1982385"/>
            <a:ext cx="1792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Michelin Black" panose="02000000000000000000" pitchFamily="50" charset="0"/>
                <a:ea typeface="+mn-ea"/>
                <a:cs typeface="Arial" panose="020B0604020202020204" pitchFamily="34" charset="0"/>
              </a:rPr>
              <a:t>Beyond tires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00B1597-4725-45C9-847D-98B056A20EF0}"/>
              </a:ext>
            </a:extLst>
          </p:cNvPr>
          <p:cNvGrpSpPr/>
          <p:nvPr/>
        </p:nvGrpSpPr>
        <p:grpSpPr>
          <a:xfrm>
            <a:off x="0" y="847725"/>
            <a:ext cx="10210800" cy="4075410"/>
            <a:chOff x="0" y="847725"/>
            <a:chExt cx="10210800" cy="407541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3B964B-458B-4E41-B234-CED16EEF15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4716689"/>
              <a:ext cx="3101538" cy="20644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BD1E439-AE81-4768-95EB-5099C61DD5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7374" y="4116614"/>
              <a:ext cx="796864" cy="32473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E9FFBC3-0FC3-4A73-A95D-B13149A019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6150" y="2830739"/>
              <a:ext cx="748863" cy="48396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C133970-B420-4727-B94D-25A8A4565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4025" y="847725"/>
              <a:ext cx="866775" cy="828676"/>
            </a:xfrm>
            <a:prstGeom prst="line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490FCAB0-0727-4E99-9A51-68675AE3488E}"/>
              </a:ext>
            </a:extLst>
          </p:cNvPr>
          <p:cNvSpPr txBox="1"/>
          <p:nvPr/>
        </p:nvSpPr>
        <p:spPr>
          <a:xfrm>
            <a:off x="2083424" y="4393324"/>
            <a:ext cx="1504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Automobile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8854468-8359-42FC-A79D-643D6564F636}"/>
              </a:ext>
            </a:extLst>
          </p:cNvPr>
          <p:cNvSpPr txBox="1"/>
          <p:nvPr/>
        </p:nvSpPr>
        <p:spPr>
          <a:xfrm>
            <a:off x="1983964" y="3839977"/>
            <a:ext cx="1504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Road transport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35F5698-CC33-4DF9-A215-5BDD51B79FCC}"/>
              </a:ext>
            </a:extLst>
          </p:cNvPr>
          <p:cNvSpPr txBox="1"/>
          <p:nvPr/>
        </p:nvSpPr>
        <p:spPr>
          <a:xfrm>
            <a:off x="3055891" y="3286631"/>
            <a:ext cx="1504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Specialties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1FB8DEB-5156-41F0-9E2A-43CEA8BF3965}"/>
              </a:ext>
            </a:extLst>
          </p:cNvPr>
          <p:cNvSpPr txBox="1"/>
          <p:nvPr/>
        </p:nvSpPr>
        <p:spPr>
          <a:xfrm>
            <a:off x="6769100" y="2507524"/>
            <a:ext cx="113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Fleet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2C34E17-F3CC-422C-B9FA-47FDC776E507}"/>
              </a:ext>
            </a:extLst>
          </p:cNvPr>
          <p:cNvSpPr txBox="1"/>
          <p:nvPr/>
        </p:nvSpPr>
        <p:spPr>
          <a:xfrm>
            <a:off x="4945330" y="2559441"/>
            <a:ext cx="16668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Mobility intelligence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D0D32B-F2B5-4EC6-A3A4-FD611F7FC6FB}"/>
              </a:ext>
            </a:extLst>
          </p:cNvPr>
          <p:cNvSpPr txBox="1"/>
          <p:nvPr/>
        </p:nvSpPr>
        <p:spPr>
          <a:xfrm>
            <a:off x="4876085" y="3172509"/>
            <a:ext cx="1044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>
                <a:solidFill>
                  <a:srgbClr val="2750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services platform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7D211EE-A1ED-4F2B-8994-0B1D2CDC1E26}"/>
              </a:ext>
            </a:extLst>
          </p:cNvPr>
          <p:cNvSpPr txBox="1"/>
          <p:nvPr/>
        </p:nvSpPr>
        <p:spPr>
          <a:xfrm>
            <a:off x="6611612" y="1888908"/>
            <a:ext cx="1179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769EE6B-6DEA-4318-8AA5-B7A226D13174}"/>
              </a:ext>
            </a:extLst>
          </p:cNvPr>
          <p:cNvSpPr txBox="1"/>
          <p:nvPr/>
        </p:nvSpPr>
        <p:spPr>
          <a:xfrm>
            <a:off x="7326094" y="1246241"/>
            <a:ext cx="11773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3FB16B-5469-4D10-BD53-C6B1F20CC060}"/>
              </a:ext>
            </a:extLst>
          </p:cNvPr>
          <p:cNvSpPr txBox="1"/>
          <p:nvPr/>
        </p:nvSpPr>
        <p:spPr>
          <a:xfrm>
            <a:off x="9458335" y="1610151"/>
            <a:ext cx="3304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Flexible composite materials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4CE2AA5-97D2-49C9-B20F-0D341CE6B920}"/>
              </a:ext>
            </a:extLst>
          </p:cNvPr>
          <p:cNvSpPr txBox="1"/>
          <p:nvPr/>
        </p:nvSpPr>
        <p:spPr>
          <a:xfrm>
            <a:off x="7058352" y="1567574"/>
            <a:ext cx="7488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34D75D-A054-4468-BA27-96EBD0FCE44E}"/>
              </a:ext>
            </a:extLst>
          </p:cNvPr>
          <p:cNvSpPr txBox="1"/>
          <p:nvPr/>
        </p:nvSpPr>
        <p:spPr>
          <a:xfrm>
            <a:off x="9587431" y="2091530"/>
            <a:ext cx="1706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7509B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3D Metal printing</a:t>
            </a:r>
            <a:endParaRPr lang="en-US" sz="1600" noProof="0" dirty="0">
              <a:solidFill>
                <a:srgbClr val="27509B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A2A4C94-A670-449E-BCAB-F1D51A1155E5}"/>
              </a:ext>
            </a:extLst>
          </p:cNvPr>
          <p:cNvSpPr txBox="1"/>
          <p:nvPr/>
        </p:nvSpPr>
        <p:spPr>
          <a:xfrm>
            <a:off x="1165646" y="1736651"/>
            <a:ext cx="3673704" cy="505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en-US" sz="1600" b="1" spc="-50" noProof="0" dirty="0">
                <a:solidFill>
                  <a:srgbClr val="27509B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20 to 30% </a:t>
            </a:r>
            <a:r>
              <a:rPr lang="en-US" sz="1600" spc="-50" noProof="0" dirty="0">
                <a:solidFill>
                  <a:srgbClr val="27509B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of our sales will come from our activities around and beyond tires in 2030</a:t>
            </a:r>
          </a:p>
        </p:txBody>
      </p:sp>
      <p:pic>
        <p:nvPicPr>
          <p:cNvPr id="87" name="Graphic 86" descr="Rocket with solid fill">
            <a:extLst>
              <a:ext uri="{FF2B5EF4-FFF2-40B4-BE49-F238E27FC236}">
                <a16:creationId xmlns:a16="http://schemas.microsoft.com/office/drawing/2014/main" id="{9FEA382F-FB95-4437-8D61-E7F3BB865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53923">
            <a:off x="492649" y="4402768"/>
            <a:ext cx="914400" cy="914400"/>
          </a:xfrm>
          <a:prstGeom prst="rect">
            <a:avLst/>
          </a:prstGeom>
          <a:effectLst/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79F7B609-4C01-4E93-9C0F-427145BE7A0C}"/>
              </a:ext>
            </a:extLst>
          </p:cNvPr>
          <p:cNvSpPr/>
          <p:nvPr/>
        </p:nvSpPr>
        <p:spPr>
          <a:xfrm>
            <a:off x="7665712" y="196536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B1DE8F2-62E9-4A81-ACEF-355C3AFE64B4}"/>
              </a:ext>
            </a:extLst>
          </p:cNvPr>
          <p:cNvSpPr/>
          <p:nvPr/>
        </p:nvSpPr>
        <p:spPr>
          <a:xfrm>
            <a:off x="7830812" y="166056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0B3970-D610-47FC-995D-2A6D90CA0CEB}"/>
              </a:ext>
            </a:extLst>
          </p:cNvPr>
          <p:cNvSpPr/>
          <p:nvPr/>
        </p:nvSpPr>
        <p:spPr>
          <a:xfrm>
            <a:off x="8237212" y="134941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BFEF2D-9BC3-4697-A33C-3E0AE7E36361}"/>
              </a:ext>
            </a:extLst>
          </p:cNvPr>
          <p:cNvSpPr/>
          <p:nvPr/>
        </p:nvSpPr>
        <p:spPr>
          <a:xfrm>
            <a:off x="9380212" y="174311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8B019D6-07FC-45E3-8FD7-713B48763869}"/>
              </a:ext>
            </a:extLst>
          </p:cNvPr>
          <p:cNvSpPr/>
          <p:nvPr/>
        </p:nvSpPr>
        <p:spPr>
          <a:xfrm>
            <a:off x="9507212" y="219396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E15E929-6D84-4F3A-B197-2C25618CF0C6}"/>
              </a:ext>
            </a:extLst>
          </p:cNvPr>
          <p:cNvSpPr/>
          <p:nvPr/>
        </p:nvSpPr>
        <p:spPr>
          <a:xfrm>
            <a:off x="6887837" y="298771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08C74E3-FF14-4529-9993-7448828A3633}"/>
              </a:ext>
            </a:extLst>
          </p:cNvPr>
          <p:cNvSpPr/>
          <p:nvPr/>
        </p:nvSpPr>
        <p:spPr>
          <a:xfrm>
            <a:off x="6284587" y="294961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09890A3-0376-4E0E-AAFD-6B549CE5183A}"/>
              </a:ext>
            </a:extLst>
          </p:cNvPr>
          <p:cNvSpPr/>
          <p:nvPr/>
        </p:nvSpPr>
        <p:spPr>
          <a:xfrm>
            <a:off x="5659112" y="348301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E67EE92-E97D-40D1-9673-EDA30ED13D91}"/>
              </a:ext>
            </a:extLst>
          </p:cNvPr>
          <p:cNvSpPr/>
          <p:nvPr/>
        </p:nvSpPr>
        <p:spPr>
          <a:xfrm>
            <a:off x="3836662" y="355286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5C827FF-9FCC-4559-AA8D-631C33F0D0AD}"/>
              </a:ext>
            </a:extLst>
          </p:cNvPr>
          <p:cNvSpPr/>
          <p:nvPr/>
        </p:nvSpPr>
        <p:spPr>
          <a:xfrm>
            <a:off x="3201662" y="395926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D753E47-54F9-41C5-86AD-BD1923238FF0}"/>
              </a:ext>
            </a:extLst>
          </p:cNvPr>
          <p:cNvSpPr/>
          <p:nvPr/>
        </p:nvSpPr>
        <p:spPr>
          <a:xfrm>
            <a:off x="3049262" y="4492667"/>
            <a:ext cx="114258" cy="114258"/>
          </a:xfrm>
          <a:prstGeom prst="ellipse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FBCABEEE-9364-EE44-4D64-5FE923575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111941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7" name="Organigramme : Extraire 16">
            <a:extLst>
              <a:ext uri="{FF2B5EF4-FFF2-40B4-BE49-F238E27FC236}">
                <a16:creationId xmlns:a16="http://schemas.microsoft.com/office/drawing/2014/main" id="{F8C36751-97FC-2B0C-AEAD-7E6E6BDD8D4A}"/>
              </a:ext>
            </a:extLst>
          </p:cNvPr>
          <p:cNvSpPr/>
          <p:nvPr/>
        </p:nvSpPr>
        <p:spPr>
          <a:xfrm rot="10800000">
            <a:off x="2227561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ZoneTexte 19">
            <a:extLst>
              <a:ext uri="{FF2B5EF4-FFF2-40B4-BE49-F238E27FC236}">
                <a16:creationId xmlns:a16="http://schemas.microsoft.com/office/drawing/2014/main" id="{CB8D282C-1850-C7AA-3F21-4CC96B0C8A33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DA9CF-672F-E326-2DCD-88B24480CF11}"/>
              </a:ext>
            </a:extLst>
          </p:cNvPr>
          <p:cNvSpPr/>
          <p:nvPr/>
        </p:nvSpPr>
        <p:spPr>
          <a:xfrm>
            <a:off x="0" y="1159160"/>
            <a:ext cx="1837358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378E7C-87A6-07A4-DB8C-A4A4D78BB657}"/>
              </a:ext>
            </a:extLst>
          </p:cNvPr>
          <p:cNvSpPr txBox="1"/>
          <p:nvPr/>
        </p:nvSpPr>
        <p:spPr>
          <a:xfrm>
            <a:off x="934119" y="547679"/>
            <a:ext cx="6063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00205B"/>
                </a:solidFill>
                <a:latin typeface="Michelin" panose="02000000000000000000" pitchFamily="50" charset="0"/>
              </a:rPr>
              <a:t>Three fields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activity</a:t>
            </a:r>
            <a:endParaRPr lang="en-US" sz="2800" b="1" noProof="0" dirty="0">
              <a:solidFill>
                <a:srgbClr val="00205B"/>
              </a:solidFill>
              <a:latin typeface="Micheli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6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8B26641B-27CE-4D08-8DC3-550BB4A3A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r="455"/>
          <a:stretch/>
        </p:blipFill>
        <p:spPr>
          <a:xfrm>
            <a:off x="0" y="41147"/>
            <a:ext cx="12187446" cy="608999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4B18901-72AD-4655-9D66-17D5D01979A3}"/>
              </a:ext>
            </a:extLst>
          </p:cNvPr>
          <p:cNvSpPr/>
          <p:nvPr/>
        </p:nvSpPr>
        <p:spPr>
          <a:xfrm>
            <a:off x="0" y="0"/>
            <a:ext cx="12192000" cy="125661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DC3B8DB-5056-41C5-96B0-BF598DF8A076}"/>
              </a:ext>
            </a:extLst>
          </p:cNvPr>
          <p:cNvSpPr/>
          <p:nvPr/>
        </p:nvSpPr>
        <p:spPr>
          <a:xfrm>
            <a:off x="0" y="0"/>
            <a:ext cx="12192000" cy="2119952"/>
          </a:xfrm>
          <a:prstGeom prst="rect">
            <a:avLst/>
          </a:prstGeom>
          <a:gradFill>
            <a:gsLst>
              <a:gs pos="0">
                <a:schemeClr val="tx1">
                  <a:alpha val="2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86C5F9-750E-409F-908B-B28E5908F156}"/>
              </a:ext>
            </a:extLst>
          </p:cNvPr>
          <p:cNvCxnSpPr>
            <a:cxnSpLocks/>
          </p:cNvCxnSpPr>
          <p:nvPr/>
        </p:nvCxnSpPr>
        <p:spPr>
          <a:xfrm flipV="1">
            <a:off x="9317795" y="5334186"/>
            <a:ext cx="0" cy="737423"/>
          </a:xfrm>
          <a:prstGeom prst="line">
            <a:avLst/>
          </a:prstGeom>
          <a:ln w="107950">
            <a:gradFill>
              <a:gsLst>
                <a:gs pos="0">
                  <a:srgbClr val="FCE500">
                    <a:alpha val="0"/>
                  </a:srgbClr>
                </a:gs>
                <a:gs pos="100000">
                  <a:srgbClr val="FCE500"/>
                </a:gs>
              </a:gsLst>
              <a:lin ang="5400000" scaled="1"/>
            </a:gradFill>
          </a:ln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4124E-8D26-4DC2-A6B1-A167B9CCE07B}"/>
              </a:ext>
            </a:extLst>
          </p:cNvPr>
          <p:cNvSpPr/>
          <p:nvPr/>
        </p:nvSpPr>
        <p:spPr>
          <a:xfrm>
            <a:off x="7251307" y="2551278"/>
            <a:ext cx="41329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vision of the future is built on one </a:t>
            </a:r>
            <a:r>
              <a:rPr lang="en-US" sz="2000" b="1" i="1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conviction</a:t>
            </a:r>
            <a:r>
              <a:rPr lang="en-US" sz="2000" i="1" spc="-6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tomorrow, everything will be sustainable at Michelin. All our decisions are based on achieving a better balance between human, economic and environmental issues.</a:t>
            </a:r>
            <a:endParaRPr lang="en-US" sz="2000" spc="-6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spc="-6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noProof="0" dirty="0">
                <a:solidFill>
                  <a:srgbClr val="FCE500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Florent </a:t>
            </a:r>
            <a:r>
              <a:rPr lang="en-US" sz="1400" b="1" noProof="0" dirty="0" err="1">
                <a:solidFill>
                  <a:srgbClr val="FCE500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Menegaux</a:t>
            </a:r>
            <a:r>
              <a:rPr lang="en-US" sz="1400" b="1" noProof="0" dirty="0">
                <a:solidFill>
                  <a:schemeClr val="bg1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noProof="0" dirty="0">
                <a:solidFill>
                  <a:schemeClr val="bg1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CEO Michelin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6061D-D72D-4589-9696-C4985186C1A6}"/>
              </a:ext>
            </a:extLst>
          </p:cNvPr>
          <p:cNvGrpSpPr/>
          <p:nvPr/>
        </p:nvGrpSpPr>
        <p:grpSpPr>
          <a:xfrm>
            <a:off x="741929" y="2115140"/>
            <a:ext cx="5915885" cy="3757005"/>
            <a:chOff x="5572737" y="2115140"/>
            <a:chExt cx="5915885" cy="375700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F1A702-5DD9-4AA3-B4F0-B0745F110917}"/>
                </a:ext>
              </a:extLst>
            </p:cNvPr>
            <p:cNvCxnSpPr>
              <a:cxnSpLocks/>
            </p:cNvCxnSpPr>
            <p:nvPr/>
          </p:nvCxnSpPr>
          <p:spPr>
            <a:xfrm>
              <a:off x="7429650" y="3152033"/>
              <a:ext cx="2189013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CA2BDAE-5AC4-4625-BEDF-7277B6FB6684}"/>
                </a:ext>
              </a:extLst>
            </p:cNvPr>
            <p:cNvCxnSpPr>
              <a:cxnSpLocks/>
              <a:stCxn id="38" idx="5"/>
              <a:endCxn id="64" idx="1"/>
            </p:cNvCxnSpPr>
            <p:nvPr/>
          </p:nvCxnSpPr>
          <p:spPr>
            <a:xfrm>
              <a:off x="7203632" y="3744568"/>
              <a:ext cx="757594" cy="48729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2DA235E-2AF1-4BE2-89F9-7D21A0C7AABE}"/>
                </a:ext>
              </a:extLst>
            </p:cNvPr>
            <p:cNvCxnSpPr>
              <a:cxnSpLocks/>
              <a:stCxn id="60" idx="3"/>
              <a:endCxn id="64" idx="7"/>
            </p:cNvCxnSpPr>
            <p:nvPr/>
          </p:nvCxnSpPr>
          <p:spPr>
            <a:xfrm flipH="1">
              <a:off x="9100130" y="3744568"/>
              <a:ext cx="749215" cy="48729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D79F94-71D4-48C5-92F2-93469EDAD031}"/>
                </a:ext>
              </a:extLst>
            </p:cNvPr>
            <p:cNvGrpSpPr/>
            <p:nvPr/>
          </p:nvGrpSpPr>
          <p:grpSpPr>
            <a:xfrm>
              <a:off x="7470703" y="3995986"/>
              <a:ext cx="2119952" cy="1876159"/>
              <a:chOff x="6193221" y="4909035"/>
              <a:chExt cx="2119952" cy="1876159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EAC4BDB-A2DF-488D-AC0A-B52D2FC90758}"/>
                  </a:ext>
                </a:extLst>
              </p:cNvPr>
              <p:cNvSpPr/>
              <p:nvPr/>
            </p:nvSpPr>
            <p:spPr>
              <a:xfrm>
                <a:off x="6447869" y="4909035"/>
                <a:ext cx="1610654" cy="161065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275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2FAE672-AA62-4C26-A0EE-8139CA9E06AC}"/>
                  </a:ext>
                </a:extLst>
              </p:cNvPr>
              <p:cNvSpPr txBox="1"/>
              <p:nvPr/>
            </p:nvSpPr>
            <p:spPr>
              <a:xfrm>
                <a:off x="6366251" y="5648338"/>
                <a:ext cx="17929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509B"/>
                    </a:solidFill>
                    <a:uLnTx/>
                    <a:uFillTx/>
                    <a:latin typeface="Michelin Black" panose="02000000000000000000" pitchFamily="50" charset="0"/>
                    <a:ea typeface="+mn-ea"/>
                    <a:cs typeface="Arial" panose="020B0604020202020204" pitchFamily="34" charset="0"/>
                  </a:rPr>
                  <a:t>Profit</a:t>
                </a: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0DB399B-E860-4773-95CB-0EED74B8D0A5}"/>
                  </a:ext>
                </a:extLst>
              </p:cNvPr>
              <p:cNvSpPr/>
              <p:nvPr/>
            </p:nvSpPr>
            <p:spPr>
              <a:xfrm rot="16200000">
                <a:off x="6518434" y="4990456"/>
                <a:ext cx="1469525" cy="2119952"/>
              </a:xfrm>
              <a:custGeom>
                <a:avLst/>
                <a:gdLst>
                  <a:gd name="connsiteX0" fmla="*/ 1059976 w 1434600"/>
                  <a:gd name="connsiteY0" fmla="*/ 0 h 2119952"/>
                  <a:gd name="connsiteX1" fmla="*/ 1375181 w 1434600"/>
                  <a:gd name="connsiteY1" fmla="*/ 47655 h 2119952"/>
                  <a:gd name="connsiteX2" fmla="*/ 1434600 w 1434600"/>
                  <a:gd name="connsiteY2" fmla="*/ 69402 h 2119952"/>
                  <a:gd name="connsiteX3" fmla="*/ 1434600 w 1434600"/>
                  <a:gd name="connsiteY3" fmla="*/ 2050550 h 2119952"/>
                  <a:gd name="connsiteX4" fmla="*/ 1375181 w 1434600"/>
                  <a:gd name="connsiteY4" fmla="*/ 2072298 h 2119952"/>
                  <a:gd name="connsiteX5" fmla="*/ 1059976 w 1434600"/>
                  <a:gd name="connsiteY5" fmla="*/ 2119952 h 2119952"/>
                  <a:gd name="connsiteX6" fmla="*/ 0 w 1434600"/>
                  <a:gd name="connsiteY6" fmla="*/ 1059976 h 2119952"/>
                  <a:gd name="connsiteX7" fmla="*/ 1059976 w 1434600"/>
                  <a:gd name="connsiteY7" fmla="*/ 0 h 2119952"/>
                  <a:gd name="connsiteX0" fmla="*/ 1434600 w 1526040"/>
                  <a:gd name="connsiteY0" fmla="*/ 69402 h 2119952"/>
                  <a:gd name="connsiteX1" fmla="*/ 1434600 w 1526040"/>
                  <a:gd name="connsiteY1" fmla="*/ 2050550 h 2119952"/>
                  <a:gd name="connsiteX2" fmla="*/ 1375181 w 1526040"/>
                  <a:gd name="connsiteY2" fmla="*/ 2072298 h 2119952"/>
                  <a:gd name="connsiteX3" fmla="*/ 1059976 w 1526040"/>
                  <a:gd name="connsiteY3" fmla="*/ 2119952 h 2119952"/>
                  <a:gd name="connsiteX4" fmla="*/ 0 w 1526040"/>
                  <a:gd name="connsiteY4" fmla="*/ 1059976 h 2119952"/>
                  <a:gd name="connsiteX5" fmla="*/ 1059976 w 1526040"/>
                  <a:gd name="connsiteY5" fmla="*/ 0 h 2119952"/>
                  <a:gd name="connsiteX6" fmla="*/ 1375181 w 1526040"/>
                  <a:gd name="connsiteY6" fmla="*/ 47655 h 2119952"/>
                  <a:gd name="connsiteX7" fmla="*/ 1526040 w 1526040"/>
                  <a:gd name="connsiteY7" fmla="*/ 160842 h 2119952"/>
                  <a:gd name="connsiteX0" fmla="*/ 1469525 w 1526040"/>
                  <a:gd name="connsiteY0" fmla="*/ 2037902 h 2119952"/>
                  <a:gd name="connsiteX1" fmla="*/ 1434600 w 1526040"/>
                  <a:gd name="connsiteY1" fmla="*/ 2050550 h 2119952"/>
                  <a:gd name="connsiteX2" fmla="*/ 1375181 w 1526040"/>
                  <a:gd name="connsiteY2" fmla="*/ 2072298 h 2119952"/>
                  <a:gd name="connsiteX3" fmla="*/ 1059976 w 1526040"/>
                  <a:gd name="connsiteY3" fmla="*/ 2119952 h 2119952"/>
                  <a:gd name="connsiteX4" fmla="*/ 0 w 1526040"/>
                  <a:gd name="connsiteY4" fmla="*/ 1059976 h 2119952"/>
                  <a:gd name="connsiteX5" fmla="*/ 1059976 w 1526040"/>
                  <a:gd name="connsiteY5" fmla="*/ 0 h 2119952"/>
                  <a:gd name="connsiteX6" fmla="*/ 1375181 w 1526040"/>
                  <a:gd name="connsiteY6" fmla="*/ 47655 h 2119952"/>
                  <a:gd name="connsiteX7" fmla="*/ 1526040 w 1526040"/>
                  <a:gd name="connsiteY7" fmla="*/ 160842 h 2119952"/>
                  <a:gd name="connsiteX0" fmla="*/ 1469525 w 1469525"/>
                  <a:gd name="connsiteY0" fmla="*/ 2037902 h 2119952"/>
                  <a:gd name="connsiteX1" fmla="*/ 1434600 w 1469525"/>
                  <a:gd name="connsiteY1" fmla="*/ 2050550 h 2119952"/>
                  <a:gd name="connsiteX2" fmla="*/ 1375181 w 1469525"/>
                  <a:gd name="connsiteY2" fmla="*/ 2072298 h 2119952"/>
                  <a:gd name="connsiteX3" fmla="*/ 1059976 w 1469525"/>
                  <a:gd name="connsiteY3" fmla="*/ 2119952 h 2119952"/>
                  <a:gd name="connsiteX4" fmla="*/ 0 w 1469525"/>
                  <a:gd name="connsiteY4" fmla="*/ 1059976 h 2119952"/>
                  <a:gd name="connsiteX5" fmla="*/ 1059976 w 1469525"/>
                  <a:gd name="connsiteY5" fmla="*/ 0 h 2119952"/>
                  <a:gd name="connsiteX6" fmla="*/ 1375181 w 1469525"/>
                  <a:gd name="connsiteY6" fmla="*/ 47655 h 2119952"/>
                  <a:gd name="connsiteX7" fmla="*/ 1408565 w 1469525"/>
                  <a:gd name="connsiteY7" fmla="*/ 59242 h 211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525" h="2119952">
                    <a:moveTo>
                      <a:pt x="1469525" y="2037902"/>
                    </a:moveTo>
                    <a:lnTo>
                      <a:pt x="1434600" y="2050550"/>
                    </a:lnTo>
                    <a:lnTo>
                      <a:pt x="1375181" y="2072298"/>
                    </a:lnTo>
                    <a:cubicBezTo>
                      <a:pt x="1275608" y="2103268"/>
                      <a:pt x="1169740" y="2119952"/>
                      <a:pt x="1059976" y="2119952"/>
                    </a:cubicBezTo>
                    <a:cubicBezTo>
                      <a:pt x="474567" y="2119952"/>
                      <a:pt x="0" y="1645385"/>
                      <a:pt x="0" y="1059976"/>
                    </a:cubicBezTo>
                    <a:cubicBezTo>
                      <a:pt x="0" y="474567"/>
                      <a:pt x="474567" y="0"/>
                      <a:pt x="1059976" y="0"/>
                    </a:cubicBezTo>
                    <a:cubicBezTo>
                      <a:pt x="1169740" y="0"/>
                      <a:pt x="1275608" y="16684"/>
                      <a:pt x="1375181" y="47655"/>
                    </a:cubicBezTo>
                    <a:cubicBezTo>
                      <a:pt x="1394987" y="54904"/>
                      <a:pt x="1408565" y="59242"/>
                      <a:pt x="1408565" y="59242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362AF6-24CD-480C-A94E-6C206F443C7D}"/>
                </a:ext>
              </a:extLst>
            </p:cNvPr>
            <p:cNvGrpSpPr/>
            <p:nvPr/>
          </p:nvGrpSpPr>
          <p:grpSpPr>
            <a:xfrm>
              <a:off x="5572737" y="2115140"/>
              <a:ext cx="1970130" cy="2119952"/>
              <a:chOff x="3131537" y="1720505"/>
              <a:chExt cx="1970130" cy="211995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84AE94A-1CAA-4A12-B663-8A359AC24D1D}"/>
                  </a:ext>
                </a:extLst>
              </p:cNvPr>
              <p:cNvSpPr/>
              <p:nvPr/>
            </p:nvSpPr>
            <p:spPr>
              <a:xfrm>
                <a:off x="3387653" y="1975154"/>
                <a:ext cx="1610654" cy="161065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275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E45C343-C2E5-449A-AECC-8C4B9A67D245}"/>
                  </a:ext>
                </a:extLst>
              </p:cNvPr>
              <p:cNvSpPr txBox="1"/>
              <p:nvPr/>
            </p:nvSpPr>
            <p:spPr>
              <a:xfrm>
                <a:off x="3308726" y="2626593"/>
                <a:ext cx="17929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509B"/>
                    </a:solidFill>
                    <a:uLnTx/>
                    <a:uFillTx/>
                    <a:latin typeface="Michelin Black" panose="02000000000000000000" pitchFamily="50" charset="0"/>
                    <a:ea typeface="+mn-ea"/>
                    <a:cs typeface="Arial" panose="020B0604020202020204" pitchFamily="34" charset="0"/>
                  </a:rPr>
                  <a:t>People</a:t>
                </a: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B4304BB-7CD4-4D45-A24F-8FB3A9385115}"/>
                  </a:ext>
                </a:extLst>
              </p:cNvPr>
              <p:cNvSpPr/>
              <p:nvPr/>
            </p:nvSpPr>
            <p:spPr>
              <a:xfrm>
                <a:off x="3131537" y="1720505"/>
                <a:ext cx="1469525" cy="2119952"/>
              </a:xfrm>
              <a:custGeom>
                <a:avLst/>
                <a:gdLst>
                  <a:gd name="connsiteX0" fmla="*/ 1059976 w 1434600"/>
                  <a:gd name="connsiteY0" fmla="*/ 0 h 2119952"/>
                  <a:gd name="connsiteX1" fmla="*/ 1375181 w 1434600"/>
                  <a:gd name="connsiteY1" fmla="*/ 47655 h 2119952"/>
                  <a:gd name="connsiteX2" fmla="*/ 1434600 w 1434600"/>
                  <a:gd name="connsiteY2" fmla="*/ 69402 h 2119952"/>
                  <a:gd name="connsiteX3" fmla="*/ 1434600 w 1434600"/>
                  <a:gd name="connsiteY3" fmla="*/ 2050550 h 2119952"/>
                  <a:gd name="connsiteX4" fmla="*/ 1375181 w 1434600"/>
                  <a:gd name="connsiteY4" fmla="*/ 2072298 h 2119952"/>
                  <a:gd name="connsiteX5" fmla="*/ 1059976 w 1434600"/>
                  <a:gd name="connsiteY5" fmla="*/ 2119952 h 2119952"/>
                  <a:gd name="connsiteX6" fmla="*/ 0 w 1434600"/>
                  <a:gd name="connsiteY6" fmla="*/ 1059976 h 2119952"/>
                  <a:gd name="connsiteX7" fmla="*/ 1059976 w 1434600"/>
                  <a:gd name="connsiteY7" fmla="*/ 0 h 2119952"/>
                  <a:gd name="connsiteX0" fmla="*/ 1434600 w 1526040"/>
                  <a:gd name="connsiteY0" fmla="*/ 69402 h 2119952"/>
                  <a:gd name="connsiteX1" fmla="*/ 1434600 w 1526040"/>
                  <a:gd name="connsiteY1" fmla="*/ 2050550 h 2119952"/>
                  <a:gd name="connsiteX2" fmla="*/ 1375181 w 1526040"/>
                  <a:gd name="connsiteY2" fmla="*/ 2072298 h 2119952"/>
                  <a:gd name="connsiteX3" fmla="*/ 1059976 w 1526040"/>
                  <a:gd name="connsiteY3" fmla="*/ 2119952 h 2119952"/>
                  <a:gd name="connsiteX4" fmla="*/ 0 w 1526040"/>
                  <a:gd name="connsiteY4" fmla="*/ 1059976 h 2119952"/>
                  <a:gd name="connsiteX5" fmla="*/ 1059976 w 1526040"/>
                  <a:gd name="connsiteY5" fmla="*/ 0 h 2119952"/>
                  <a:gd name="connsiteX6" fmla="*/ 1375181 w 1526040"/>
                  <a:gd name="connsiteY6" fmla="*/ 47655 h 2119952"/>
                  <a:gd name="connsiteX7" fmla="*/ 1526040 w 1526040"/>
                  <a:gd name="connsiteY7" fmla="*/ 160842 h 2119952"/>
                  <a:gd name="connsiteX0" fmla="*/ 1469525 w 1526040"/>
                  <a:gd name="connsiteY0" fmla="*/ 2037902 h 2119952"/>
                  <a:gd name="connsiteX1" fmla="*/ 1434600 w 1526040"/>
                  <a:gd name="connsiteY1" fmla="*/ 2050550 h 2119952"/>
                  <a:gd name="connsiteX2" fmla="*/ 1375181 w 1526040"/>
                  <a:gd name="connsiteY2" fmla="*/ 2072298 h 2119952"/>
                  <a:gd name="connsiteX3" fmla="*/ 1059976 w 1526040"/>
                  <a:gd name="connsiteY3" fmla="*/ 2119952 h 2119952"/>
                  <a:gd name="connsiteX4" fmla="*/ 0 w 1526040"/>
                  <a:gd name="connsiteY4" fmla="*/ 1059976 h 2119952"/>
                  <a:gd name="connsiteX5" fmla="*/ 1059976 w 1526040"/>
                  <a:gd name="connsiteY5" fmla="*/ 0 h 2119952"/>
                  <a:gd name="connsiteX6" fmla="*/ 1375181 w 1526040"/>
                  <a:gd name="connsiteY6" fmla="*/ 47655 h 2119952"/>
                  <a:gd name="connsiteX7" fmla="*/ 1526040 w 1526040"/>
                  <a:gd name="connsiteY7" fmla="*/ 160842 h 2119952"/>
                  <a:gd name="connsiteX0" fmla="*/ 1469525 w 1469525"/>
                  <a:gd name="connsiteY0" fmla="*/ 2037902 h 2119952"/>
                  <a:gd name="connsiteX1" fmla="*/ 1434600 w 1469525"/>
                  <a:gd name="connsiteY1" fmla="*/ 2050550 h 2119952"/>
                  <a:gd name="connsiteX2" fmla="*/ 1375181 w 1469525"/>
                  <a:gd name="connsiteY2" fmla="*/ 2072298 h 2119952"/>
                  <a:gd name="connsiteX3" fmla="*/ 1059976 w 1469525"/>
                  <a:gd name="connsiteY3" fmla="*/ 2119952 h 2119952"/>
                  <a:gd name="connsiteX4" fmla="*/ 0 w 1469525"/>
                  <a:gd name="connsiteY4" fmla="*/ 1059976 h 2119952"/>
                  <a:gd name="connsiteX5" fmla="*/ 1059976 w 1469525"/>
                  <a:gd name="connsiteY5" fmla="*/ 0 h 2119952"/>
                  <a:gd name="connsiteX6" fmla="*/ 1375181 w 1469525"/>
                  <a:gd name="connsiteY6" fmla="*/ 47655 h 2119952"/>
                  <a:gd name="connsiteX7" fmla="*/ 1408565 w 1469525"/>
                  <a:gd name="connsiteY7" fmla="*/ 59242 h 211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525" h="2119952">
                    <a:moveTo>
                      <a:pt x="1469525" y="2037902"/>
                    </a:moveTo>
                    <a:lnTo>
                      <a:pt x="1434600" y="2050550"/>
                    </a:lnTo>
                    <a:lnTo>
                      <a:pt x="1375181" y="2072298"/>
                    </a:lnTo>
                    <a:cubicBezTo>
                      <a:pt x="1275608" y="2103268"/>
                      <a:pt x="1169740" y="2119952"/>
                      <a:pt x="1059976" y="2119952"/>
                    </a:cubicBezTo>
                    <a:cubicBezTo>
                      <a:pt x="474567" y="2119952"/>
                      <a:pt x="0" y="1645385"/>
                      <a:pt x="0" y="1059976"/>
                    </a:cubicBezTo>
                    <a:cubicBezTo>
                      <a:pt x="0" y="474567"/>
                      <a:pt x="474567" y="0"/>
                      <a:pt x="1059976" y="0"/>
                    </a:cubicBezTo>
                    <a:cubicBezTo>
                      <a:pt x="1169740" y="0"/>
                      <a:pt x="1275608" y="16684"/>
                      <a:pt x="1375181" y="47655"/>
                    </a:cubicBezTo>
                    <a:cubicBezTo>
                      <a:pt x="1394987" y="54904"/>
                      <a:pt x="1408565" y="59242"/>
                      <a:pt x="1408565" y="59242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841E70-07CD-4B4B-8F57-F8AFFBDABB82}"/>
                </a:ext>
              </a:extLst>
            </p:cNvPr>
            <p:cNvGrpSpPr/>
            <p:nvPr/>
          </p:nvGrpSpPr>
          <p:grpSpPr>
            <a:xfrm>
              <a:off x="9518493" y="2115140"/>
              <a:ext cx="1970129" cy="2119952"/>
              <a:chOff x="6407351" y="1720505"/>
              <a:chExt cx="1970129" cy="211995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DE05CBC-390D-484E-8D8E-22D54B89457F}"/>
                  </a:ext>
                </a:extLst>
              </p:cNvPr>
              <p:cNvSpPr/>
              <p:nvPr/>
            </p:nvSpPr>
            <p:spPr>
              <a:xfrm>
                <a:off x="6502328" y="1975154"/>
                <a:ext cx="1610654" cy="161065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rgbClr val="275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17435CF-FD0B-46E9-8C94-BEDB03510B32}"/>
                  </a:ext>
                </a:extLst>
              </p:cNvPr>
              <p:cNvSpPr txBox="1"/>
              <p:nvPr/>
            </p:nvSpPr>
            <p:spPr>
              <a:xfrm>
                <a:off x="6407351" y="2626593"/>
                <a:ext cx="17929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509B"/>
                    </a:solidFill>
                    <a:uLnTx/>
                    <a:uFillTx/>
                    <a:latin typeface="Michelin Black" panose="02000000000000000000" pitchFamily="50" charset="0"/>
                    <a:ea typeface="+mn-ea"/>
                    <a:cs typeface="Arial" panose="020B0604020202020204" pitchFamily="34" charset="0"/>
                  </a:rPr>
                  <a:t>Planet</a:t>
                </a: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E50FF92-621D-4256-B07D-F37440BE18EC}"/>
                  </a:ext>
                </a:extLst>
              </p:cNvPr>
              <p:cNvSpPr/>
              <p:nvPr/>
            </p:nvSpPr>
            <p:spPr>
              <a:xfrm flipH="1">
                <a:off x="6907955" y="1720505"/>
                <a:ext cx="1469525" cy="2119952"/>
              </a:xfrm>
              <a:custGeom>
                <a:avLst/>
                <a:gdLst>
                  <a:gd name="connsiteX0" fmla="*/ 1059976 w 1434600"/>
                  <a:gd name="connsiteY0" fmla="*/ 0 h 2119952"/>
                  <a:gd name="connsiteX1" fmla="*/ 1375181 w 1434600"/>
                  <a:gd name="connsiteY1" fmla="*/ 47655 h 2119952"/>
                  <a:gd name="connsiteX2" fmla="*/ 1434600 w 1434600"/>
                  <a:gd name="connsiteY2" fmla="*/ 69402 h 2119952"/>
                  <a:gd name="connsiteX3" fmla="*/ 1434600 w 1434600"/>
                  <a:gd name="connsiteY3" fmla="*/ 2050550 h 2119952"/>
                  <a:gd name="connsiteX4" fmla="*/ 1375181 w 1434600"/>
                  <a:gd name="connsiteY4" fmla="*/ 2072298 h 2119952"/>
                  <a:gd name="connsiteX5" fmla="*/ 1059976 w 1434600"/>
                  <a:gd name="connsiteY5" fmla="*/ 2119952 h 2119952"/>
                  <a:gd name="connsiteX6" fmla="*/ 0 w 1434600"/>
                  <a:gd name="connsiteY6" fmla="*/ 1059976 h 2119952"/>
                  <a:gd name="connsiteX7" fmla="*/ 1059976 w 1434600"/>
                  <a:gd name="connsiteY7" fmla="*/ 0 h 2119952"/>
                  <a:gd name="connsiteX0" fmla="*/ 1434600 w 1526040"/>
                  <a:gd name="connsiteY0" fmla="*/ 69402 h 2119952"/>
                  <a:gd name="connsiteX1" fmla="*/ 1434600 w 1526040"/>
                  <a:gd name="connsiteY1" fmla="*/ 2050550 h 2119952"/>
                  <a:gd name="connsiteX2" fmla="*/ 1375181 w 1526040"/>
                  <a:gd name="connsiteY2" fmla="*/ 2072298 h 2119952"/>
                  <a:gd name="connsiteX3" fmla="*/ 1059976 w 1526040"/>
                  <a:gd name="connsiteY3" fmla="*/ 2119952 h 2119952"/>
                  <a:gd name="connsiteX4" fmla="*/ 0 w 1526040"/>
                  <a:gd name="connsiteY4" fmla="*/ 1059976 h 2119952"/>
                  <a:gd name="connsiteX5" fmla="*/ 1059976 w 1526040"/>
                  <a:gd name="connsiteY5" fmla="*/ 0 h 2119952"/>
                  <a:gd name="connsiteX6" fmla="*/ 1375181 w 1526040"/>
                  <a:gd name="connsiteY6" fmla="*/ 47655 h 2119952"/>
                  <a:gd name="connsiteX7" fmla="*/ 1526040 w 1526040"/>
                  <a:gd name="connsiteY7" fmla="*/ 160842 h 2119952"/>
                  <a:gd name="connsiteX0" fmla="*/ 1469525 w 1526040"/>
                  <a:gd name="connsiteY0" fmla="*/ 2037902 h 2119952"/>
                  <a:gd name="connsiteX1" fmla="*/ 1434600 w 1526040"/>
                  <a:gd name="connsiteY1" fmla="*/ 2050550 h 2119952"/>
                  <a:gd name="connsiteX2" fmla="*/ 1375181 w 1526040"/>
                  <a:gd name="connsiteY2" fmla="*/ 2072298 h 2119952"/>
                  <a:gd name="connsiteX3" fmla="*/ 1059976 w 1526040"/>
                  <a:gd name="connsiteY3" fmla="*/ 2119952 h 2119952"/>
                  <a:gd name="connsiteX4" fmla="*/ 0 w 1526040"/>
                  <a:gd name="connsiteY4" fmla="*/ 1059976 h 2119952"/>
                  <a:gd name="connsiteX5" fmla="*/ 1059976 w 1526040"/>
                  <a:gd name="connsiteY5" fmla="*/ 0 h 2119952"/>
                  <a:gd name="connsiteX6" fmla="*/ 1375181 w 1526040"/>
                  <a:gd name="connsiteY6" fmla="*/ 47655 h 2119952"/>
                  <a:gd name="connsiteX7" fmla="*/ 1526040 w 1526040"/>
                  <a:gd name="connsiteY7" fmla="*/ 160842 h 2119952"/>
                  <a:gd name="connsiteX0" fmla="*/ 1469525 w 1469525"/>
                  <a:gd name="connsiteY0" fmla="*/ 2037902 h 2119952"/>
                  <a:gd name="connsiteX1" fmla="*/ 1434600 w 1469525"/>
                  <a:gd name="connsiteY1" fmla="*/ 2050550 h 2119952"/>
                  <a:gd name="connsiteX2" fmla="*/ 1375181 w 1469525"/>
                  <a:gd name="connsiteY2" fmla="*/ 2072298 h 2119952"/>
                  <a:gd name="connsiteX3" fmla="*/ 1059976 w 1469525"/>
                  <a:gd name="connsiteY3" fmla="*/ 2119952 h 2119952"/>
                  <a:gd name="connsiteX4" fmla="*/ 0 w 1469525"/>
                  <a:gd name="connsiteY4" fmla="*/ 1059976 h 2119952"/>
                  <a:gd name="connsiteX5" fmla="*/ 1059976 w 1469525"/>
                  <a:gd name="connsiteY5" fmla="*/ 0 h 2119952"/>
                  <a:gd name="connsiteX6" fmla="*/ 1375181 w 1469525"/>
                  <a:gd name="connsiteY6" fmla="*/ 47655 h 2119952"/>
                  <a:gd name="connsiteX7" fmla="*/ 1408565 w 1469525"/>
                  <a:gd name="connsiteY7" fmla="*/ 59242 h 211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525" h="2119952">
                    <a:moveTo>
                      <a:pt x="1469525" y="2037902"/>
                    </a:moveTo>
                    <a:lnTo>
                      <a:pt x="1434600" y="2050550"/>
                    </a:lnTo>
                    <a:lnTo>
                      <a:pt x="1375181" y="2072298"/>
                    </a:lnTo>
                    <a:cubicBezTo>
                      <a:pt x="1275608" y="2103268"/>
                      <a:pt x="1169740" y="2119952"/>
                      <a:pt x="1059976" y="2119952"/>
                    </a:cubicBezTo>
                    <a:cubicBezTo>
                      <a:pt x="474567" y="2119952"/>
                      <a:pt x="0" y="1645385"/>
                      <a:pt x="0" y="1059976"/>
                    </a:cubicBezTo>
                    <a:cubicBezTo>
                      <a:pt x="0" y="474567"/>
                      <a:pt x="474567" y="0"/>
                      <a:pt x="1059976" y="0"/>
                    </a:cubicBezTo>
                    <a:cubicBezTo>
                      <a:pt x="1169740" y="0"/>
                      <a:pt x="1275608" y="16684"/>
                      <a:pt x="1375181" y="47655"/>
                    </a:cubicBezTo>
                    <a:cubicBezTo>
                      <a:pt x="1394987" y="54904"/>
                      <a:pt x="1408565" y="59242"/>
                      <a:pt x="1408565" y="59242"/>
                    </a:cubicBezTo>
                  </a:path>
                </a:pathLst>
              </a:cu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C3C8F4-48CF-4FC9-9152-0807533421B7}"/>
                </a:ext>
              </a:extLst>
            </p:cNvPr>
            <p:cNvSpPr txBox="1"/>
            <p:nvPr/>
          </p:nvSpPr>
          <p:spPr>
            <a:xfrm>
              <a:off x="7860404" y="3143138"/>
              <a:ext cx="12131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noProof="0" dirty="0">
                  <a:solidFill>
                    <a:srgbClr val="FCE5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helin Black" panose="02000000000000000000" pitchFamily="50" charset="0"/>
                </a:rPr>
                <a:t>&amp;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65E43DD-0213-4CA3-B6B5-4B0D4672CBC4}"/>
              </a:ext>
            </a:extLst>
          </p:cNvPr>
          <p:cNvSpPr txBox="1"/>
          <p:nvPr/>
        </p:nvSpPr>
        <p:spPr>
          <a:xfrm>
            <a:off x="6793750" y="2346524"/>
            <a:ext cx="1157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noProof="0" dirty="0">
                <a:solidFill>
                  <a:srgbClr val="FCE500"/>
                </a:solidFill>
                <a:latin typeface="Michelin Black" panose="02000000000000000000" pitchFamily="50" charset="0"/>
              </a:rPr>
              <a:t>“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81EFAA-63DC-47D8-968A-868D1739F8B2}"/>
              </a:ext>
            </a:extLst>
          </p:cNvPr>
          <p:cNvSpPr txBox="1"/>
          <p:nvPr/>
        </p:nvSpPr>
        <p:spPr>
          <a:xfrm>
            <a:off x="11114479" y="3907822"/>
            <a:ext cx="1157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noProof="0" dirty="0">
                <a:solidFill>
                  <a:srgbClr val="FCE500"/>
                </a:solidFill>
                <a:latin typeface="Michelin Black" panose="02000000000000000000" pitchFamily="50" charset="0"/>
              </a:rPr>
              <a:t>”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599B4915-8664-7A9F-3613-E392A25FA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542371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23" name="Organigramme : Extraire 22">
            <a:extLst>
              <a:ext uri="{FF2B5EF4-FFF2-40B4-BE49-F238E27FC236}">
                <a16:creationId xmlns:a16="http://schemas.microsoft.com/office/drawing/2014/main" id="{865BCD5C-1E4C-BB39-C5A1-7CDA05D3EE5A}"/>
              </a:ext>
            </a:extLst>
          </p:cNvPr>
          <p:cNvSpPr/>
          <p:nvPr/>
        </p:nvSpPr>
        <p:spPr>
          <a:xfrm rot="10800000">
            <a:off x="2227561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47C14E77-15C9-BEBC-367F-56D490EFCFC2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76D13B-07E4-C30F-489D-3F7BEDBE6EBE}"/>
              </a:ext>
            </a:extLst>
          </p:cNvPr>
          <p:cNvSpPr txBox="1"/>
          <p:nvPr/>
        </p:nvSpPr>
        <p:spPr>
          <a:xfrm>
            <a:off x="934119" y="703466"/>
            <a:ext cx="569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US" sz="2800" dirty="0">
                <a:solidFill>
                  <a:srgbClr val="FCE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“all sustainable”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</a:t>
            </a:r>
            <a:endParaRPr lang="en-US" sz="2800" b="1" noProof="0" dirty="0">
              <a:solidFill>
                <a:srgbClr val="00205B"/>
              </a:solidFill>
              <a:latin typeface="Michelin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48E7ED-DABA-8F7F-4B08-0F7926A61CF0}"/>
              </a:ext>
            </a:extLst>
          </p:cNvPr>
          <p:cNvSpPr/>
          <p:nvPr/>
        </p:nvSpPr>
        <p:spPr>
          <a:xfrm>
            <a:off x="0" y="1159160"/>
            <a:ext cx="1837358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personne, ordinateur portable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E2C97E48-DF4C-0C27-324B-79A1FA8D3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r="34846"/>
          <a:stretch>
            <a:fillRect/>
          </a:stretch>
        </p:blipFill>
        <p:spPr>
          <a:xfrm flipH="1">
            <a:off x="7405419" y="-3892"/>
            <a:ext cx="4793456" cy="61344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583389A-FC9D-FF21-4037-588B57C7FAC9}"/>
              </a:ext>
            </a:extLst>
          </p:cNvPr>
          <p:cNvSpPr txBox="1"/>
          <p:nvPr/>
        </p:nvSpPr>
        <p:spPr>
          <a:xfrm>
            <a:off x="1" y="197130"/>
            <a:ext cx="5404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00205B"/>
                </a:solidFill>
                <a:latin typeface="Michelin" panose="02000000000000000000" pitchFamily="50" charset="0"/>
              </a:rPr>
              <a:t>MAINTENANCE (TEC) IN ONE SENTENCE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087027-B2DD-EE9F-2BF9-36DA15B51632}"/>
              </a:ext>
            </a:extLst>
          </p:cNvPr>
          <p:cNvSpPr/>
          <p:nvPr/>
        </p:nvSpPr>
        <p:spPr>
          <a:xfrm>
            <a:off x="0" y="1159160"/>
            <a:ext cx="1837358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E4EA4DF3-2647-4D05-C86D-47BD1624FBFA}"/>
              </a:ext>
            </a:extLst>
          </p:cNvPr>
          <p:cNvGrpSpPr/>
          <p:nvPr/>
        </p:nvGrpSpPr>
        <p:grpSpPr>
          <a:xfrm>
            <a:off x="1199306" y="2498875"/>
            <a:ext cx="793439" cy="793439"/>
            <a:chOff x="2761701" y="1570212"/>
            <a:chExt cx="1133856" cy="1133856"/>
          </a:xfrm>
        </p:grpSpPr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36EFA307-AF08-62E7-8FE1-65FD090453FA}"/>
                </a:ext>
              </a:extLst>
            </p:cNvPr>
            <p:cNvGrpSpPr/>
            <p:nvPr/>
          </p:nvGrpSpPr>
          <p:grpSpPr>
            <a:xfrm>
              <a:off x="2761701" y="1570212"/>
              <a:ext cx="1133856" cy="1133856"/>
              <a:chOff x="6409255" y="-934538"/>
              <a:chExt cx="721178" cy="721178"/>
            </a:xfrm>
          </p:grpSpPr>
          <p:sp>
            <p:nvSpPr>
              <p:cNvPr id="6" name="Oval 16">
                <a:extLst>
                  <a:ext uri="{FF2B5EF4-FFF2-40B4-BE49-F238E27FC236}">
                    <a16:creationId xmlns:a16="http://schemas.microsoft.com/office/drawing/2014/main" id="{2D550B8A-5936-8C2D-5415-6EA1573E2255}"/>
                  </a:ext>
                </a:extLst>
              </p:cNvPr>
              <p:cNvSpPr/>
              <p:nvPr/>
            </p:nvSpPr>
            <p:spPr>
              <a:xfrm>
                <a:off x="6409255" y="-934538"/>
                <a:ext cx="721178" cy="721178"/>
              </a:xfrm>
              <a:prstGeom prst="ellipse">
                <a:avLst/>
              </a:prstGeom>
              <a:solidFill>
                <a:srgbClr val="FCE500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Oval 17">
                <a:extLst>
                  <a:ext uri="{FF2B5EF4-FFF2-40B4-BE49-F238E27FC236}">
                    <a16:creationId xmlns:a16="http://schemas.microsoft.com/office/drawing/2014/main" id="{E7A16122-B6E6-A5C4-FB46-57898D64B74A}"/>
                  </a:ext>
                </a:extLst>
              </p:cNvPr>
              <p:cNvSpPr/>
              <p:nvPr/>
            </p:nvSpPr>
            <p:spPr>
              <a:xfrm>
                <a:off x="6480284" y="-863509"/>
                <a:ext cx="579120" cy="579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Graphic 18" descr="Quotes with solid fill">
              <a:extLst>
                <a:ext uri="{FF2B5EF4-FFF2-40B4-BE49-F238E27FC236}">
                  <a16:creationId xmlns:a16="http://schemas.microsoft.com/office/drawing/2014/main" id="{61772F79-C304-74D5-B21D-3D4AECDDF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83755" y="1790320"/>
              <a:ext cx="689748" cy="689748"/>
            </a:xfrm>
            <a:prstGeom prst="rect">
              <a:avLst/>
            </a:prstGeom>
          </p:spPr>
        </p:pic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8CBDA343-D026-C7DD-3C87-8D0E8111951B}"/>
              </a:ext>
            </a:extLst>
          </p:cNvPr>
          <p:cNvSpPr txBox="1"/>
          <p:nvPr/>
        </p:nvSpPr>
        <p:spPr>
          <a:xfrm>
            <a:off x="1837358" y="1665496"/>
            <a:ext cx="6417128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u="none" strike="noStrike" noProof="0" dirty="0">
                <a:solidFill>
                  <a:srgbClr val="00205B"/>
                </a:solidFill>
                <a:effectLst/>
                <a:latin typeface="Aptos (Corps)"/>
                <a:cs typeface="Arial" panose="020B0604020202020204" pitchFamily="34" charset="0"/>
              </a:rPr>
              <a:t>Connecting people </a:t>
            </a:r>
            <a:br>
              <a:rPr lang="en-US" sz="3200" i="1" u="none" strike="noStrike" noProof="0" dirty="0">
                <a:solidFill>
                  <a:srgbClr val="00205B"/>
                </a:solidFill>
                <a:effectLst/>
                <a:latin typeface="Aptos (Corps)"/>
                <a:cs typeface="Arial" panose="020B0604020202020204" pitchFamily="34" charset="0"/>
              </a:rPr>
            </a:br>
            <a:r>
              <a:rPr lang="en-US" sz="3200" i="1" u="none" strike="noStrike" noProof="0" dirty="0">
                <a:solidFill>
                  <a:srgbClr val="00205B"/>
                </a:solidFill>
                <a:effectLst/>
                <a:latin typeface="Aptos (Corps)"/>
                <a:cs typeface="Arial" panose="020B0604020202020204" pitchFamily="34" charset="0"/>
              </a:rPr>
              <a:t>   Preserving the planet </a:t>
            </a:r>
            <a:br>
              <a:rPr lang="en-US" sz="3200" i="1" u="none" strike="noStrike" noProof="0" dirty="0">
                <a:solidFill>
                  <a:srgbClr val="00205B"/>
                </a:solidFill>
                <a:effectLst/>
                <a:latin typeface="Aptos (Corps)"/>
                <a:cs typeface="Arial" panose="020B0604020202020204" pitchFamily="34" charset="0"/>
              </a:rPr>
            </a:br>
            <a:r>
              <a:rPr lang="en-US" sz="3200" i="1" noProof="0" dirty="0">
                <a:solidFill>
                  <a:srgbClr val="00205B"/>
                </a:solidFill>
                <a:latin typeface="Aptos (Corps)"/>
                <a:cs typeface="Arial" panose="020B0604020202020204" pitchFamily="34" charset="0"/>
              </a:rPr>
              <a:t>D</a:t>
            </a:r>
            <a:r>
              <a:rPr lang="en-US" sz="3200" i="1" u="none" strike="noStrike" noProof="0" dirty="0">
                <a:solidFill>
                  <a:srgbClr val="00205B"/>
                </a:solidFill>
                <a:effectLst/>
                <a:latin typeface="Aptos (Corps)"/>
                <a:cs typeface="Arial" panose="020B0604020202020204" pitchFamily="34" charset="0"/>
              </a:rPr>
              <a:t>riving profits </a:t>
            </a:r>
            <a:endParaRPr lang="en-US" sz="4400" b="1" i="1" u="none" strike="noStrike" noProof="0" dirty="0">
              <a:solidFill>
                <a:srgbClr val="00205B"/>
              </a:solidFill>
              <a:effectLst/>
              <a:latin typeface="Aptos (Corps)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568F9-BECD-ED97-D3A1-83C63ED34EE5}"/>
              </a:ext>
            </a:extLst>
          </p:cNvPr>
          <p:cNvSpPr txBox="1"/>
          <p:nvPr/>
        </p:nvSpPr>
        <p:spPr>
          <a:xfrm>
            <a:off x="934119" y="4754474"/>
            <a:ext cx="6417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none" strike="noStrike" noProof="0" dirty="0">
                <a:solidFill>
                  <a:srgbClr val="00205B"/>
                </a:solidFill>
                <a:effectLst/>
                <a:latin typeface="Michelin" panose="02000000000000000000" pitchFamily="50" charset="0"/>
                <a:cs typeface="Arial" panose="020B0604020202020204" pitchFamily="34" charset="0"/>
              </a:rPr>
              <a:t>maintenance excellence</a:t>
            </a:r>
            <a:r>
              <a:rPr lang="en-US" sz="2400" b="1" noProof="0" dirty="0">
                <a:solidFill>
                  <a:srgbClr val="00205B"/>
                </a:solidFill>
                <a:effectLst/>
                <a:latin typeface="Michelin" panose="02000000000000000000" pitchFamily="50" charset="0"/>
                <a:cs typeface="Arial" panose="020B0604020202020204" pitchFamily="34" charset="0"/>
              </a:rPr>
              <a:t>​</a:t>
            </a:r>
            <a:endParaRPr lang="en-US" sz="2400" b="1" noProof="0" dirty="0">
              <a:solidFill>
                <a:srgbClr val="00205B"/>
              </a:solidFill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CF32EBC-58E4-1152-CAE4-4077FA8811F8}"/>
              </a:ext>
            </a:extLst>
          </p:cNvPr>
          <p:cNvSpPr txBox="1"/>
          <p:nvPr/>
        </p:nvSpPr>
        <p:spPr>
          <a:xfrm>
            <a:off x="934119" y="4472842"/>
            <a:ext cx="6417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none" strike="noStrike" noProof="0" dirty="0">
                <a:solidFill>
                  <a:srgbClr val="00205B"/>
                </a:solidFill>
                <a:effectLst/>
                <a:latin typeface="Michelin Light" panose="02000000000000000000" pitchFamily="50" charset="0"/>
                <a:cs typeface="Arial" panose="020B0604020202020204" pitchFamily="34" charset="0"/>
              </a:rPr>
              <a:t>through</a:t>
            </a:r>
            <a:r>
              <a:rPr lang="en-US" sz="2400" b="1" i="0" noProof="0" dirty="0">
                <a:solidFill>
                  <a:srgbClr val="00205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2400" b="1" noProof="0" dirty="0">
              <a:solidFill>
                <a:srgbClr val="002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B7D95872-F108-DCC4-133A-9086A9616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83634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19" name="ZoneTexte 19">
            <a:extLst>
              <a:ext uri="{FF2B5EF4-FFF2-40B4-BE49-F238E27FC236}">
                <a16:creationId xmlns:a16="http://schemas.microsoft.com/office/drawing/2014/main" id="{F7A74E09-BAC7-FD76-7CC2-6F053ED98B60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Organigramme : Extraire 19">
            <a:extLst>
              <a:ext uri="{FF2B5EF4-FFF2-40B4-BE49-F238E27FC236}">
                <a16:creationId xmlns:a16="http://schemas.microsoft.com/office/drawing/2014/main" id="{EAB70E40-896C-9851-D407-DA1509500AE1}"/>
              </a:ext>
            </a:extLst>
          </p:cNvPr>
          <p:cNvSpPr/>
          <p:nvPr/>
        </p:nvSpPr>
        <p:spPr>
          <a:xfrm rot="10800000">
            <a:off x="2227561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49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C8A7A-5ED3-E8F8-A43B-36EC2EC4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E3B6A-6E4E-8CCF-BF24-0A8EEEF54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5581" b="8416"/>
          <a:stretch/>
        </p:blipFill>
        <p:spPr>
          <a:xfrm>
            <a:off x="0" y="4281"/>
            <a:ext cx="12192000" cy="609171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F7D5D28-48AB-94F2-265D-D7E3679DD4BC}"/>
              </a:ext>
            </a:extLst>
          </p:cNvPr>
          <p:cNvGrpSpPr/>
          <p:nvPr/>
        </p:nvGrpSpPr>
        <p:grpSpPr>
          <a:xfrm>
            <a:off x="1052975" y="3350024"/>
            <a:ext cx="2446867" cy="2426002"/>
            <a:chOff x="4706743" y="113302"/>
            <a:chExt cx="3531537" cy="350142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B3C01F4-B3AD-7157-CE70-E86DA379A28E}"/>
                </a:ext>
              </a:extLst>
            </p:cNvPr>
            <p:cNvSpPr/>
            <p:nvPr/>
          </p:nvSpPr>
          <p:spPr>
            <a:xfrm>
              <a:off x="4706743" y="1122356"/>
              <a:ext cx="2492369" cy="24923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631EFD-71B0-6B10-73A6-8112D9AE7EF2}"/>
                </a:ext>
              </a:extLst>
            </p:cNvPr>
            <p:cNvSpPr/>
            <p:nvPr/>
          </p:nvSpPr>
          <p:spPr>
            <a:xfrm>
              <a:off x="6742809" y="113302"/>
              <a:ext cx="1495471" cy="1495471"/>
            </a:xfrm>
            <a:prstGeom prst="rect">
              <a:avLst/>
            </a:prstGeom>
            <a:solidFill>
              <a:srgbClr val="FCE500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4E141-D0A1-8299-F1B9-3949FECA3549}"/>
              </a:ext>
            </a:extLst>
          </p:cNvPr>
          <p:cNvGrpSpPr/>
          <p:nvPr/>
        </p:nvGrpSpPr>
        <p:grpSpPr>
          <a:xfrm>
            <a:off x="680308" y="480139"/>
            <a:ext cx="4894992" cy="4894992"/>
            <a:chOff x="4630008" y="724731"/>
            <a:chExt cx="2838552" cy="28385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EA943E9-453E-BD40-24A9-A1E4A18052D8}"/>
                </a:ext>
              </a:extLst>
            </p:cNvPr>
            <p:cNvSpPr/>
            <p:nvPr/>
          </p:nvSpPr>
          <p:spPr>
            <a:xfrm>
              <a:off x="4630008" y="724731"/>
              <a:ext cx="2838552" cy="2838552"/>
            </a:xfrm>
            <a:prstGeom prst="rect">
              <a:avLst/>
            </a:prstGeom>
            <a:solidFill>
              <a:srgbClr val="00205B">
                <a:alpha val="698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A92F6C1-71B9-326A-9D55-7419B66D4352}"/>
                </a:ext>
              </a:extLst>
            </p:cNvPr>
            <p:cNvGrpSpPr/>
            <p:nvPr/>
          </p:nvGrpSpPr>
          <p:grpSpPr>
            <a:xfrm>
              <a:off x="4695845" y="1238083"/>
              <a:ext cx="2578781" cy="1187229"/>
              <a:chOff x="844410" y="1381869"/>
              <a:chExt cx="2578781" cy="1187229"/>
            </a:xfrm>
          </p:grpSpPr>
          <p:sp>
            <p:nvSpPr>
              <p:cNvPr id="9" name="Title 12">
                <a:extLst>
                  <a:ext uri="{FF2B5EF4-FFF2-40B4-BE49-F238E27FC236}">
                    <a16:creationId xmlns:a16="http://schemas.microsoft.com/office/drawing/2014/main" id="{41547E17-1730-45C8-5D1C-1050F5BC01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10" y="1381869"/>
                <a:ext cx="1569245" cy="6525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fr-FR"/>
                </a:defPPr>
                <a:lvl1pPr algn="ctr">
                  <a:lnSpc>
                    <a:spcPts val="2800"/>
                  </a:lnSpc>
                  <a:spcBef>
                    <a:spcPct val="0"/>
                  </a:spcBef>
                  <a:buNone/>
                  <a:defRPr sz="96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 Black" panose="02000000000000000000" pitchFamily="50" charset="0"/>
                    <a:ea typeface="+mj-ea"/>
                    <a:cs typeface="+mj-cs"/>
                  </a:defRPr>
                </a:lvl1pPr>
              </a:lstStyle>
              <a:p>
                <a:r>
                  <a:rPr lang="en-US" noProof="0" dirty="0"/>
                  <a:t>#2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AC97B-FF8E-AD44-430D-36CD108D762E}"/>
                  </a:ext>
                </a:extLst>
              </p:cNvPr>
              <p:cNvSpPr txBox="1"/>
              <p:nvPr/>
            </p:nvSpPr>
            <p:spPr>
              <a:xfrm>
                <a:off x="992550" y="1744538"/>
                <a:ext cx="2430641" cy="824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lnSpc>
                    <a:spcPct val="90000"/>
                  </a:lnSpc>
                  <a:spcBef>
                    <a:spcPts val="1000"/>
                  </a:spcBef>
                  <a:defRPr sz="3200">
                    <a:solidFill>
                      <a:schemeClr val="bg1"/>
                    </a:solidFill>
                    <a:effectLst>
                      <a:glow rad="101600">
                        <a:srgbClr val="002060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helin" panose="02000000000000000000" pitchFamily="50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noProof="0" dirty="0"/>
                  <a:t>FROM SILOTED TO POOLED INVENTORY</a:t>
                </a:r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186F4EF6-154F-AAD8-EB73-BF1707D32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1156"/>
          <a:stretch/>
        </p:blipFill>
        <p:spPr>
          <a:xfrm>
            <a:off x="4977839" y="1373657"/>
            <a:ext cx="5024162" cy="4722343"/>
          </a:xfrm>
          <a:prstGeom prst="rect">
            <a:avLst/>
          </a:prstGeom>
        </p:spPr>
      </p:pic>
      <p:sp>
        <p:nvSpPr>
          <p:cNvPr id="18" name="ZoneTexte 19">
            <a:extLst>
              <a:ext uri="{FF2B5EF4-FFF2-40B4-BE49-F238E27FC236}">
                <a16:creationId xmlns:a16="http://schemas.microsoft.com/office/drawing/2014/main" id="{143ED30D-F9C2-99D5-D471-FC64E4764361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BED6542B-73F4-1A87-A66A-381A481B3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639632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20" name="Organigramme : Extraire 19">
            <a:extLst>
              <a:ext uri="{FF2B5EF4-FFF2-40B4-BE49-F238E27FC236}">
                <a16:creationId xmlns:a16="http://schemas.microsoft.com/office/drawing/2014/main" id="{670A0458-63DF-7151-F559-27A1433D4396}"/>
              </a:ext>
            </a:extLst>
          </p:cNvPr>
          <p:cNvSpPr/>
          <p:nvPr/>
        </p:nvSpPr>
        <p:spPr>
          <a:xfrm rot="10800000">
            <a:off x="4109143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454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2E7C6-FFDE-4030-9BC2-C876F47CF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D6EAB-FD4C-A644-42F5-1A183906E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76" y="65483"/>
            <a:ext cx="10551203" cy="703413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FAADD18-1BF9-97C2-F5D8-DCC0AA7E2433}"/>
              </a:ext>
            </a:extLst>
          </p:cNvPr>
          <p:cNvSpPr txBox="1"/>
          <p:nvPr/>
        </p:nvSpPr>
        <p:spPr>
          <a:xfrm>
            <a:off x="9422073" y="3326499"/>
            <a:ext cx="13868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Asia</a:t>
            </a:r>
          </a:p>
          <a:p>
            <a:pPr algn="ctr"/>
            <a:r>
              <a:rPr lang="en-US" sz="2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2300</a:t>
            </a:r>
            <a:endParaRPr lang="en-US" sz="1200" b="1" spc="-50" noProof="0" dirty="0">
              <a:solidFill>
                <a:srgbClr val="3C3C3C"/>
              </a:solidFill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4D6400-588D-D7C8-2A2B-116CFFCD12E1}"/>
              </a:ext>
            </a:extLst>
          </p:cNvPr>
          <p:cNvSpPr txBox="1"/>
          <p:nvPr/>
        </p:nvSpPr>
        <p:spPr>
          <a:xfrm>
            <a:off x="6395667" y="456182"/>
            <a:ext cx="13868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Europe</a:t>
            </a:r>
          </a:p>
          <a:p>
            <a:pPr algn="ctr"/>
            <a:r>
              <a:rPr lang="en-US" sz="2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6210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5937B4-8C61-54E3-CC0C-D88C10C2F5CC}"/>
              </a:ext>
            </a:extLst>
          </p:cNvPr>
          <p:cNvSpPr txBox="1"/>
          <p:nvPr/>
        </p:nvSpPr>
        <p:spPr>
          <a:xfrm>
            <a:off x="4392955" y="5165117"/>
            <a:ext cx="17248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Brazil
</a:t>
            </a:r>
            <a:r>
              <a:rPr lang="en-US" sz="2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1200</a:t>
            </a:r>
            <a:endParaRPr lang="en-US" sz="1400" b="1" spc="-50" noProof="0" dirty="0">
              <a:solidFill>
                <a:srgbClr val="3C3C3C"/>
              </a:solidFill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D62F2F-2DCA-B085-D145-8757AE31AAD3}"/>
              </a:ext>
            </a:extLst>
          </p:cNvPr>
          <p:cNvSpPr txBox="1"/>
          <p:nvPr/>
        </p:nvSpPr>
        <p:spPr>
          <a:xfrm>
            <a:off x="783048" y="3158736"/>
            <a:ext cx="1724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North and Central America 
</a:t>
            </a:r>
            <a:r>
              <a:rPr lang="en-US" sz="2400" b="1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3630</a:t>
            </a:r>
            <a:endParaRPr lang="en-US" sz="1400" b="1" spc="-50" noProof="0" dirty="0">
              <a:solidFill>
                <a:srgbClr val="3C3C3C"/>
              </a:solidFill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7" name="ZoneTexte 19">
            <a:extLst>
              <a:ext uri="{FF2B5EF4-FFF2-40B4-BE49-F238E27FC236}">
                <a16:creationId xmlns:a16="http://schemas.microsoft.com/office/drawing/2014/main" id="{73A7B3C4-2F67-A7DF-1C30-32F8D0D45E97}"/>
              </a:ext>
            </a:extLst>
          </p:cNvPr>
          <p:cNvSpPr txBox="1"/>
          <p:nvPr/>
        </p:nvSpPr>
        <p:spPr>
          <a:xfrm>
            <a:off x="11525425" y="6316789"/>
            <a:ext cx="62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35C72-FE84-4F28-A0CD-3B6395EDC7F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helin" panose="02000000000000000000" pitchFamily="50" charset="0"/>
                <a:cs typeface="Arial" panose="020B0604020202020204" pitchFamily="34" charset="0"/>
              </a:r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heli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366B7F-F58E-C658-0636-B17641CC596A}"/>
              </a:ext>
            </a:extLst>
          </p:cNvPr>
          <p:cNvSpPr txBox="1"/>
          <p:nvPr/>
        </p:nvSpPr>
        <p:spPr>
          <a:xfrm>
            <a:off x="9104055" y="3979393"/>
            <a:ext cx="2208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20 SITES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C65F4-0D32-D378-A4BF-07C012B4D38E}"/>
              </a:ext>
            </a:extLst>
          </p:cNvPr>
          <p:cNvSpPr txBox="1"/>
          <p:nvPr/>
        </p:nvSpPr>
        <p:spPr>
          <a:xfrm>
            <a:off x="4492592" y="5749892"/>
            <a:ext cx="2208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5 SITES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2C79EE-53E1-660A-01E0-8623AE912D5C}"/>
              </a:ext>
            </a:extLst>
          </p:cNvPr>
          <p:cNvSpPr txBox="1"/>
          <p:nvPr/>
        </p:nvSpPr>
        <p:spPr>
          <a:xfrm>
            <a:off x="654724" y="4135695"/>
            <a:ext cx="2208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50" noProof="0" dirty="0">
                <a:solidFill>
                  <a:srgbClr val="3C3C3C"/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24 SITES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2D231C-A837-DCCE-13ED-9F9CDB74490E}"/>
              </a:ext>
            </a:extLst>
          </p:cNvPr>
          <p:cNvSpPr txBox="1"/>
          <p:nvPr/>
        </p:nvSpPr>
        <p:spPr>
          <a:xfrm>
            <a:off x="6090498" y="1053918"/>
            <a:ext cx="2208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5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Michelin" panose="02000000000000000000" pitchFamily="50" charset="0"/>
                <a:cs typeface="Arial" panose="020B0604020202020204" pitchFamily="34" charset="0"/>
              </a:rPr>
              <a:t>36 SITES</a:t>
            </a:r>
          </a:p>
        </p:txBody>
      </p:sp>
      <p:pic>
        <p:nvPicPr>
          <p:cNvPr id="28" name="Graphic 27" descr="Group with solid fill">
            <a:extLst>
              <a:ext uri="{FF2B5EF4-FFF2-40B4-BE49-F238E27FC236}">
                <a16:creationId xmlns:a16="http://schemas.microsoft.com/office/drawing/2014/main" id="{F08E42D4-A492-9B52-4943-0CE3D69DC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9434" y="622151"/>
            <a:ext cx="473012" cy="47301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E87F80-81A5-626C-118B-E1ED11BD5049}"/>
              </a:ext>
            </a:extLst>
          </p:cNvPr>
          <p:cNvSpPr/>
          <p:nvPr/>
        </p:nvSpPr>
        <p:spPr>
          <a:xfrm flipV="1">
            <a:off x="5964331" y="561629"/>
            <a:ext cx="532877" cy="65855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612BC9-A8C2-D0AF-4C4A-29678BFEB9D6}"/>
              </a:ext>
            </a:extLst>
          </p:cNvPr>
          <p:cNvSpPr/>
          <p:nvPr/>
        </p:nvSpPr>
        <p:spPr>
          <a:xfrm flipV="1">
            <a:off x="394665" y="3289698"/>
            <a:ext cx="532877" cy="65855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99D28D-DD13-5FF2-A976-CE8C68EF895E}"/>
              </a:ext>
            </a:extLst>
          </p:cNvPr>
          <p:cNvSpPr/>
          <p:nvPr/>
        </p:nvSpPr>
        <p:spPr>
          <a:xfrm flipV="1">
            <a:off x="4582045" y="5278564"/>
            <a:ext cx="532877" cy="65855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CA65D6-59D5-610F-F5BF-548E18B2B840}"/>
              </a:ext>
            </a:extLst>
          </p:cNvPr>
          <p:cNvSpPr/>
          <p:nvPr/>
        </p:nvSpPr>
        <p:spPr>
          <a:xfrm flipV="1">
            <a:off x="9155634" y="3440496"/>
            <a:ext cx="532877" cy="65855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Graphic 27" descr="Group with solid fill">
            <a:extLst>
              <a:ext uri="{FF2B5EF4-FFF2-40B4-BE49-F238E27FC236}">
                <a16:creationId xmlns:a16="http://schemas.microsoft.com/office/drawing/2014/main" id="{ADC8FE06-27C6-C0ED-458A-59DEC615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17" y="3741253"/>
            <a:ext cx="473012" cy="473012"/>
          </a:xfrm>
          <a:prstGeom prst="rect">
            <a:avLst/>
          </a:prstGeom>
        </p:spPr>
      </p:pic>
      <p:pic>
        <p:nvPicPr>
          <p:cNvPr id="13" name="Graphic 27" descr="Group with solid fill">
            <a:extLst>
              <a:ext uri="{FF2B5EF4-FFF2-40B4-BE49-F238E27FC236}">
                <a16:creationId xmlns:a16="http://schemas.microsoft.com/office/drawing/2014/main" id="{0AECAC78-1EBF-FFF5-304C-08DF9E097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2045" y="5329466"/>
            <a:ext cx="473012" cy="473012"/>
          </a:xfrm>
          <a:prstGeom prst="rect">
            <a:avLst/>
          </a:prstGeom>
        </p:spPr>
      </p:pic>
      <p:pic>
        <p:nvPicPr>
          <p:cNvPr id="14" name="Graphic 27" descr="Group with solid fill">
            <a:extLst>
              <a:ext uri="{FF2B5EF4-FFF2-40B4-BE49-F238E27FC236}">
                <a16:creationId xmlns:a16="http://schemas.microsoft.com/office/drawing/2014/main" id="{F1BFA90D-4A88-79C0-8C3D-E2E822AC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4055" y="3496120"/>
            <a:ext cx="473012" cy="4730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8A0CE0-35C3-16D4-E64E-A6C5FA13BC9E}"/>
              </a:ext>
            </a:extLst>
          </p:cNvPr>
          <p:cNvSpPr txBox="1">
            <a:spLocks/>
          </p:cNvSpPr>
          <p:nvPr/>
        </p:nvSpPr>
        <p:spPr>
          <a:xfrm>
            <a:off x="561372" y="844625"/>
            <a:ext cx="4315851" cy="307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sz="1400" noProof="0" dirty="0">
                <a:latin typeface="Michelin" panose="02000000000000000000" pitchFamily="50" charset="0"/>
              </a:rPr>
              <a:t>EFFECTIVE figures at 31/12/2022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9095BBE-57D3-1EE6-5787-00A6C11DD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632059"/>
              </p:ext>
            </p:extLst>
          </p:nvPr>
        </p:nvGraphicFramePr>
        <p:xfrm>
          <a:off x="1423164" y="6186959"/>
          <a:ext cx="934567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134">
                  <a:extLst>
                    <a:ext uri="{9D8B030D-6E8A-4147-A177-3AD203B41FA5}">
                      <a16:colId xmlns:a16="http://schemas.microsoft.com/office/drawing/2014/main" val="140847767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054598108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549403417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387763481"/>
                    </a:ext>
                  </a:extLst>
                </a:gridCol>
                <a:gridCol w="1869134">
                  <a:extLst>
                    <a:ext uri="{9D8B030D-6E8A-4147-A177-3AD203B41FA5}">
                      <a16:colId xmlns:a16="http://schemas.microsoft.com/office/drawing/2014/main" val="1842808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Identity </a:t>
                      </a:r>
                    </a:p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card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002060"/>
                          </a:solidFill>
                        </a:rPr>
                        <a:t>From siloed to pooled inventory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Maximo custom to fit the challenge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Value creation and road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solidFill>
                            <a:srgbClr val="54555A"/>
                          </a:solidFill>
                        </a:rPr>
                        <a:t>Setting the Maximo Standard for Client success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31500"/>
                  </a:ext>
                </a:extLst>
              </a:tr>
            </a:tbl>
          </a:graphicData>
        </a:graphic>
      </p:graphicFrame>
      <p:sp>
        <p:nvSpPr>
          <p:cNvPr id="22" name="Organigramme : Extraire 21">
            <a:extLst>
              <a:ext uri="{FF2B5EF4-FFF2-40B4-BE49-F238E27FC236}">
                <a16:creationId xmlns:a16="http://schemas.microsoft.com/office/drawing/2014/main" id="{EAACF13D-A75C-B27B-31B9-B2D5D7E9A073}"/>
              </a:ext>
            </a:extLst>
          </p:cNvPr>
          <p:cNvSpPr/>
          <p:nvPr/>
        </p:nvSpPr>
        <p:spPr>
          <a:xfrm rot="10800000">
            <a:off x="4109143" y="5975684"/>
            <a:ext cx="240632" cy="240632"/>
          </a:xfrm>
          <a:prstGeom prst="flowChartExtract">
            <a:avLst/>
          </a:prstGeom>
          <a:solidFill>
            <a:srgbClr val="FCE500"/>
          </a:solidFill>
          <a:ln w="12700">
            <a:solidFill>
              <a:srgbClr val="275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15B423-FA3E-19AD-70BF-CAFCC660F187}"/>
              </a:ext>
            </a:extLst>
          </p:cNvPr>
          <p:cNvSpPr txBox="1">
            <a:spLocks/>
          </p:cNvSpPr>
          <p:nvPr/>
        </p:nvSpPr>
        <p:spPr>
          <a:xfrm>
            <a:off x="162560" y="410926"/>
            <a:ext cx="4714663" cy="2783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helin Black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 Global Network</a:t>
            </a:r>
            <a:endParaRPr lang="en-US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Michelin" panose="020000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DA79A-0EE5-98F0-E2BE-02C90E76CF84}"/>
              </a:ext>
            </a:extLst>
          </p:cNvPr>
          <p:cNvSpPr/>
          <p:nvPr/>
        </p:nvSpPr>
        <p:spPr>
          <a:xfrm>
            <a:off x="10489024" y="5918096"/>
            <a:ext cx="1702976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CD6C37-EA3A-4E35-9AE8-3F170A1D6561}"/>
              </a:ext>
            </a:extLst>
          </p:cNvPr>
          <p:cNvSpPr/>
          <p:nvPr/>
        </p:nvSpPr>
        <p:spPr>
          <a:xfrm>
            <a:off x="0" y="733417"/>
            <a:ext cx="1779437" cy="67526"/>
          </a:xfrm>
          <a:prstGeom prst="rect">
            <a:avLst/>
          </a:prstGeom>
          <a:solidFill>
            <a:srgbClr val="FC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773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1543</Words>
  <Application>Microsoft Office PowerPoint</Application>
  <PresentationFormat>Grand écran</PresentationFormat>
  <Paragraphs>379</Paragraphs>
  <Slides>24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Aptos</vt:lpstr>
      <vt:lpstr>Aptos (Corps)</vt:lpstr>
      <vt:lpstr>Aptos Display</vt:lpstr>
      <vt:lpstr>Arial</vt:lpstr>
      <vt:lpstr>Calibri</vt:lpstr>
      <vt:lpstr>Calibri Light</vt:lpstr>
      <vt:lpstr>Michelin</vt:lpstr>
      <vt:lpstr>Michelin Black</vt:lpstr>
      <vt:lpstr>Michelin Light</vt:lpstr>
      <vt:lpstr>Michelin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sources of sustainable growth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Caruana</dc:creator>
  <cp:lastModifiedBy>Jean-Laurent Balpe</cp:lastModifiedBy>
  <cp:revision>3</cp:revision>
  <dcterms:created xsi:type="dcterms:W3CDTF">2025-09-09T07:13:26Z</dcterms:created>
  <dcterms:modified xsi:type="dcterms:W3CDTF">2025-10-17T10:59:05Z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e9a456-2778-4ca9-be06-1190b1e1118a_Enabled">
    <vt:lpwstr>true</vt:lpwstr>
  </property>
  <property fmtid="{D5CDD505-2E9C-101B-9397-08002B2CF9AE}" pid="3" name="MSIP_Label_09e9a456-2778-4ca9-be06-1190b1e1118a_SetDate">
    <vt:lpwstr>2025-09-09T07:56:50Z</vt:lpwstr>
  </property>
  <property fmtid="{D5CDD505-2E9C-101B-9397-08002B2CF9AE}" pid="4" name="MSIP_Label_09e9a456-2778-4ca9-be06-1190b1e1118a_Method">
    <vt:lpwstr>Standard</vt:lpwstr>
  </property>
  <property fmtid="{D5CDD505-2E9C-101B-9397-08002B2CF9AE}" pid="5" name="MSIP_Label_09e9a456-2778-4ca9-be06-1190b1e1118a_Name">
    <vt:lpwstr>D3</vt:lpwstr>
  </property>
  <property fmtid="{D5CDD505-2E9C-101B-9397-08002B2CF9AE}" pid="6" name="MSIP_Label_09e9a456-2778-4ca9-be06-1190b1e1118a_SiteId">
    <vt:lpwstr>658ba197-6c73-4fea-91bd-1c7d8de6bf2c</vt:lpwstr>
  </property>
  <property fmtid="{D5CDD505-2E9C-101B-9397-08002B2CF9AE}" pid="7" name="MSIP_Label_09e9a456-2778-4ca9-be06-1190b1e1118a_ActionId">
    <vt:lpwstr>697cc861-3b01-4338-b62a-caa513ec3a1a</vt:lpwstr>
  </property>
  <property fmtid="{D5CDD505-2E9C-101B-9397-08002B2CF9AE}" pid="8" name="MSIP_Label_09e9a456-2778-4ca9-be06-1190b1e1118a_ContentBits">
    <vt:lpwstr>0</vt:lpwstr>
  </property>
  <property fmtid="{D5CDD505-2E9C-101B-9397-08002B2CF9AE}" pid="9" name="MSIP_Label_09e9a456-2778-4ca9-be06-1190b1e1118a_Tag">
    <vt:lpwstr>10, 3, 0, 1</vt:lpwstr>
  </property>
</Properties>
</file>